
<file path=[Content_Types].xml><?xml version="1.0" encoding="utf-8"?>
<Types xmlns="http://schemas.openxmlformats.org/package/2006/content-types">
  <Override PartName="/_rels/.rels" ContentType="application/vnd.openxmlformats-package.relationships+xml"/>
  <Override PartName="/ppt/_rels/presentation.xml.rels" ContentType="application/vnd.openxmlformats-package.relationships+xml"/>
  <Override PartName="/ppt/media/image8.png" ContentType="image/png"/>
  <Override PartName="/ppt/media/image10.png" ContentType="image/png"/>
  <Override PartName="/ppt/media/image12.png" ContentType="image/png"/>
  <Override PartName="/ppt/media/image21.png" ContentType="image/png"/>
  <Override PartName="/ppt/media/image14.png" ContentType="image/png"/>
  <Override PartName="/ppt/media/image23.png" ContentType="image/png"/>
  <Override PartName="/ppt/media/image16.png" ContentType="image/png"/>
  <Override PartName="/ppt/media/image25.png" ContentType="image/png"/>
  <Override PartName="/ppt/media/image18.png" ContentType="image/png"/>
  <Override PartName="/ppt/media/image27.png" ContentType="image/png"/>
  <Override PartName="/ppt/media/image1.png" ContentType="image/png"/>
  <Override PartName="/ppt/media/image29.png" ContentType="image/png"/>
  <Override PartName="/ppt/media/image4.jpeg" ContentType="image/jpeg"/>
  <Override PartName="/ppt/media/image3.png" ContentType="image/png"/>
  <Override PartName="/ppt/media/image5.png" ContentType="image/png"/>
  <Override PartName="/ppt/media/image7.png" ContentType="image/png"/>
  <Override PartName="/ppt/media/image9.png" ContentType="image/png"/>
  <Override PartName="/ppt/media/image11.png" ContentType="image/png"/>
  <Override PartName="/ppt/media/image20.png" ContentType="image/png"/>
  <Override PartName="/ppt/media/image13.png" ContentType="image/png"/>
  <Override PartName="/ppt/media/image22.png" ContentType="image/png"/>
  <Override PartName="/ppt/media/image15.png" ContentType="image/png"/>
  <Override PartName="/ppt/media/image24.png" ContentType="image/png"/>
  <Override PartName="/ppt/media/image17.png" ContentType="image/png"/>
  <Override PartName="/ppt/media/image26.png" ContentType="image/png"/>
  <Override PartName="/ppt/media/image19.png" ContentType="image/png"/>
  <Override PartName="/ppt/media/image28.png" ContentType="image/png"/>
  <Override PartName="/ppt/media/image2.png" ContentType="image/png"/>
  <Override PartName="/ppt/media/image6.png" ContentType="image/png"/>
  <Override PartName="/ppt/slideLayouts/slideLayout14.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15.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22.xml" ContentType="application/vnd.openxmlformats-officedocument.presentationml.slideLayout+xml"/>
  <Override PartName="/ppt/slideLayouts/slideLayout1.xml" ContentType="application/vnd.openxmlformats-officedocument.presentationml.slideLayout+xml"/>
  <Override PartName="/ppt/slideLayouts/slideLayout16.xml" ContentType="application/vnd.openxmlformats-officedocument.presentationml.slideLayout+xml"/>
  <Override PartName="/ppt/slideLayouts/slideLayout12.xml" ContentType="application/vnd.openxmlformats-officedocument.presentationml.slideLayout+xml"/>
  <Override PartName="/ppt/slideLayouts/slideLayout6.xml" ContentType="application/vnd.openxmlformats-officedocument.presentationml.slideLayout+xml"/>
  <Override PartName="/ppt/slideLayouts/slideLayout23.xml" ContentType="application/vnd.openxmlformats-officedocument.presentationml.slideLayout+xml"/>
  <Override PartName="/ppt/slideLayouts/slideLayout2.xml" ContentType="application/vnd.openxmlformats-officedocument.presentationml.slideLayout+xml"/>
  <Override PartName="/ppt/slideLayouts/slideLayout17.xml" ContentType="application/vnd.openxmlformats-officedocument.presentationml.slideLayout+xml"/>
  <Override PartName="/ppt/slideLayouts/slideLayout13.xml" ContentType="application/vnd.openxmlformats-officedocument.presentationml.slideLayout+xml"/>
  <Override PartName="/ppt/slideLayouts/slideLayout7.xml" ContentType="application/vnd.openxmlformats-officedocument.presentationml.slideLayout+xml"/>
  <Override PartName="/ppt/slideLayouts/_rels/slideLayout16.xml.rels" ContentType="application/vnd.openxmlformats-package.relationships+xml"/>
  <Override PartName="/ppt/slideLayouts/_rels/slideLayout11.xml.rels" ContentType="application/vnd.openxmlformats-package.relationships+xml"/>
  <Override PartName="/ppt/slideLayouts/_rels/slideLayout15.xml.rels" ContentType="application/vnd.openxmlformats-package.relationships+xml"/>
  <Override PartName="/ppt/slideLayouts/_rels/slideLayout10.xml.rels" ContentType="application/vnd.openxmlformats-package.relationships+xml"/>
  <Override PartName="/ppt/slideLayouts/_rels/slideLayout14.xml.rels" ContentType="application/vnd.openxmlformats-package.relationships+xml"/>
  <Override PartName="/ppt/slideLayouts/_rels/slideLayout24.xml.rels" ContentType="application/vnd.openxmlformats-package.relationships+xml"/>
  <Override PartName="/ppt/slideLayouts/_rels/slideLayout23.xml.rels" ContentType="application/vnd.openxmlformats-package.relationships+xml"/>
  <Override PartName="/ppt/slideLayouts/_rels/slideLayout22.xml.rels" ContentType="application/vnd.openxmlformats-package.relationships+xml"/>
  <Override PartName="/ppt/slideLayouts/_rels/slideLayout5.xml.rels" ContentType="application/vnd.openxmlformats-package.relationships+xml"/>
  <Override PartName="/ppt/slideLayouts/_rels/slideLayout9.xml.rels" ContentType="application/vnd.openxmlformats-package.relationships+xml"/>
  <Override PartName="/ppt/slideLayouts/_rels/slideLayout21.xml.rels" ContentType="application/vnd.openxmlformats-package.relationships+xml"/>
  <Override PartName="/ppt/slideLayouts/_rels/slideLayout4.xml.rels" ContentType="application/vnd.openxmlformats-package.relationships+xml"/>
  <Override PartName="/ppt/slideLayouts/_rels/slideLayout8.xml.rels" ContentType="application/vnd.openxmlformats-package.relationships+xml"/>
  <Override PartName="/ppt/slideLayouts/_rels/slideLayout20.xml.rels" ContentType="application/vnd.openxmlformats-package.relationships+xml"/>
  <Override PartName="/ppt/slideLayouts/_rels/slideLayout19.xml.rels" ContentType="application/vnd.openxmlformats-package.relationships+xml"/>
  <Override PartName="/ppt/slideLayouts/_rels/slideLayout3.xml.rels" ContentType="application/vnd.openxmlformats-package.relationships+xml"/>
  <Override PartName="/ppt/slideLayouts/_rels/slideLayout7.xml.rels" ContentType="application/vnd.openxmlformats-package.relationships+xml"/>
  <Override PartName="/ppt/slideLayouts/_rels/slideLayout18.xml.rels" ContentType="application/vnd.openxmlformats-package.relationships+xml"/>
  <Override PartName="/ppt/slideLayouts/_rels/slideLayout2.xml.rels" ContentType="application/vnd.openxmlformats-package.relationships+xml"/>
  <Override PartName="/ppt/slideLayouts/_rels/slideLayout13.xml.rels" ContentType="application/vnd.openxmlformats-package.relationships+xml"/>
  <Override PartName="/ppt/slideLayouts/_rels/slideLayout6.xml.rels" ContentType="application/vnd.openxmlformats-package.relationships+xml"/>
  <Override PartName="/ppt/slideLayouts/_rels/slideLayout17.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presentation.xml" ContentType="application/vnd.openxmlformats-officedocument.presentationml.presentation.main+xml"/>
  <Override PartName="/ppt/slides/_rels/slide28.xml.rels" ContentType="application/vnd.openxmlformats-package.relationships+xml"/>
  <Override PartName="/ppt/slides/_rels/slide12.xml.rels" ContentType="application/vnd.openxmlformats-package.relationships+xml"/>
  <Override PartName="/ppt/slides/_rels/slide10.xml.rels" ContentType="application/vnd.openxmlformats-package.relationships+xml"/>
  <Override PartName="/ppt/slides/_rels/slide33.xml.rels" ContentType="application/vnd.openxmlformats-package.relationships+xml"/>
  <Override PartName="/ppt/slides/_rels/slide31.xml.rels" ContentType="application/vnd.openxmlformats-package.relationships+xml"/>
  <Override PartName="/ppt/slides/_rels/slide2.xml.rels" ContentType="application/vnd.openxmlformats-package.relationships+xml"/>
  <Override PartName="/ppt/slides/_rels/slide18.xml.rels" ContentType="application/vnd.openxmlformats-package.relationships+xml"/>
  <Override PartName="/ppt/slides/_rels/slide16.xml.rels" ContentType="application/vnd.openxmlformats-package.relationships+xml"/>
  <Override PartName="/ppt/slides/_rels/slide14.xml.rels" ContentType="application/vnd.openxmlformats-package.relationships+xml"/>
  <Override PartName="/ppt/slides/_rels/slide8.xml.rels" ContentType="application/vnd.openxmlformats-package.relationships+xml"/>
  <Override PartName="/ppt/slides/_rels/slide25.xml.rels" ContentType="application/vnd.openxmlformats-package.relationships+xml"/>
  <Override PartName="/ppt/slides/_rels/slide6.xml.rels" ContentType="application/vnd.openxmlformats-package.relationships+xml"/>
  <Override PartName="/ppt/slides/_rels/slide2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29.xml.rels" ContentType="application/vnd.openxmlformats-package.relationships+xml"/>
  <Override PartName="/ppt/slides/_rels/slide27.xml.rels" ContentType="application/vnd.openxmlformats-package.relationships+xml"/>
  <Override PartName="/ppt/slides/_rels/slide13.xml.rels" ContentType="application/vnd.openxmlformats-package.relationships+xml"/>
  <Override PartName="/ppt/slides/_rels/slide11.xml.rels" ContentType="application/vnd.openxmlformats-package.relationships+xml"/>
  <Override PartName="/ppt/slides/_rels/slide32.xml.rels" ContentType="application/vnd.openxmlformats-package.relationships+xml"/>
  <Override PartName="/ppt/slides/_rels/slide30.xml.rels" ContentType="application/vnd.openxmlformats-package.relationships+xml"/>
  <Override PartName="/ppt/slides/_rels/slide3.xml.rels" ContentType="application/vnd.openxmlformats-package.relationships+xml"/>
  <Override PartName="/ppt/slides/_rels/slide1.xml.rels" ContentType="application/vnd.openxmlformats-package.relationships+xml"/>
  <Override PartName="/ppt/slides/_rels/slide19.xml.rels" ContentType="application/vnd.openxmlformats-package.relationships+xml"/>
  <Override PartName="/ppt/slides/_rels/slide17.xml.rels" ContentType="application/vnd.openxmlformats-package.relationships+xml"/>
  <Override PartName="/ppt/slides/_rels/slide15.xml.rels" ContentType="application/vnd.openxmlformats-package.relationships+xml"/>
  <Override PartName="/ppt/slides/_rels/slide9.xml.rels" ContentType="application/vnd.openxmlformats-package.relationships+xml"/>
  <Override PartName="/ppt/slides/_rels/slide26.xml.rels" ContentType="application/vnd.openxmlformats-package.relationships+xml"/>
  <Override PartName="/ppt/slides/_rels/slide7.xml.rels" ContentType="application/vnd.openxmlformats-package.relationships+xml"/>
  <Override PartName="/ppt/slides/_rels/slide24.xml.rels" ContentType="application/vnd.openxmlformats-package.relationships+xml"/>
  <Override PartName="/ppt/slides/_rels/slide22.xml.rels" ContentType="application/vnd.openxmlformats-package.relationships+xml"/>
  <Override PartName="/ppt/slides/_rels/slide5.xml.rels" ContentType="application/vnd.openxmlformats-package.relationships+xml"/>
  <Override PartName="/ppt/slides/_rels/slide20.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29.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13.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26.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Lst>
  <p:sldSz cx="6858000" cy="9144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342720" y="364680"/>
            <a:ext cx="6171840" cy="1526760"/>
          </a:xfrm>
          <a:prstGeom prst="rect">
            <a:avLst/>
          </a:prstGeom>
        </p:spPr>
        <p:txBody>
          <a:bodyPr anchor="ctr" bIns="0" lIns="0" rIns="0" tIns="0" wrap="none"/>
          <a:p>
            <a:pPr algn="ctr"/>
            <a:endParaRPr/>
          </a:p>
        </p:txBody>
      </p:sp>
      <p:sp>
        <p:nvSpPr>
          <p:cNvPr id="24" name="PlaceHolder 2"/>
          <p:cNvSpPr>
            <a:spLocks noGrp="1"/>
          </p:cNvSpPr>
          <p:nvPr>
            <p:ph type="body"/>
          </p:nvPr>
        </p:nvSpPr>
        <p:spPr>
          <a:xfrm>
            <a:off x="342720" y="2139480"/>
            <a:ext cx="6034680" cy="2529000"/>
          </a:xfrm>
          <a:prstGeom prst="rect">
            <a:avLst/>
          </a:prstGeom>
        </p:spPr>
        <p:txBody>
          <a:bodyPr bIns="0" lIns="0" rIns="0" tIns="0" wrap="none"/>
          <a:p>
            <a:endParaRPr/>
          </a:p>
        </p:txBody>
      </p:sp>
      <p:sp>
        <p:nvSpPr>
          <p:cNvPr id="25" name="PlaceHolder 3"/>
          <p:cNvSpPr>
            <a:spLocks noGrp="1"/>
          </p:cNvSpPr>
          <p:nvPr>
            <p:ph type="body"/>
          </p:nvPr>
        </p:nvSpPr>
        <p:spPr>
          <a:xfrm>
            <a:off x="342720" y="4908960"/>
            <a:ext cx="6034680" cy="2529000"/>
          </a:xfrm>
          <a:prstGeom prst="rect">
            <a:avLst/>
          </a:prstGeom>
        </p:spPr>
        <p:txBody>
          <a:bodyPr bIns="0" lIns="0" rIns="0" tIns="0" wrap="none"/>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42720" y="364680"/>
            <a:ext cx="6171840" cy="1526760"/>
          </a:xfrm>
          <a:prstGeom prst="rect">
            <a:avLst/>
          </a:prstGeom>
        </p:spPr>
        <p:txBody>
          <a:bodyPr anchor="ctr" bIns="0" lIns="0" rIns="0" tIns="0" wrap="none"/>
          <a:p>
            <a:pPr algn="ctr"/>
            <a:endParaRPr/>
          </a:p>
        </p:txBody>
      </p:sp>
      <p:sp>
        <p:nvSpPr>
          <p:cNvPr id="27" name="PlaceHolder 2"/>
          <p:cNvSpPr>
            <a:spLocks noGrp="1"/>
          </p:cNvSpPr>
          <p:nvPr>
            <p:ph type="body"/>
          </p:nvPr>
        </p:nvSpPr>
        <p:spPr>
          <a:xfrm>
            <a:off x="342720" y="2139480"/>
            <a:ext cx="2944440" cy="2529000"/>
          </a:xfrm>
          <a:prstGeom prst="rect">
            <a:avLst/>
          </a:prstGeom>
        </p:spPr>
        <p:txBody>
          <a:bodyPr bIns="0" lIns="0" rIns="0" tIns="0" wrap="none"/>
          <a:p>
            <a:endParaRPr/>
          </a:p>
        </p:txBody>
      </p:sp>
      <p:sp>
        <p:nvSpPr>
          <p:cNvPr id="28" name="PlaceHolder 3"/>
          <p:cNvSpPr>
            <a:spLocks noGrp="1"/>
          </p:cNvSpPr>
          <p:nvPr>
            <p:ph type="body"/>
          </p:nvPr>
        </p:nvSpPr>
        <p:spPr>
          <a:xfrm>
            <a:off x="3434760" y="2139480"/>
            <a:ext cx="2944440" cy="2529000"/>
          </a:xfrm>
          <a:prstGeom prst="rect">
            <a:avLst/>
          </a:prstGeom>
        </p:spPr>
        <p:txBody>
          <a:bodyPr bIns="0" lIns="0" rIns="0" tIns="0" wrap="none"/>
          <a:p>
            <a:endParaRPr/>
          </a:p>
        </p:txBody>
      </p:sp>
      <p:sp>
        <p:nvSpPr>
          <p:cNvPr id="29" name="PlaceHolder 4"/>
          <p:cNvSpPr>
            <a:spLocks noGrp="1"/>
          </p:cNvSpPr>
          <p:nvPr>
            <p:ph type="body"/>
          </p:nvPr>
        </p:nvSpPr>
        <p:spPr>
          <a:xfrm>
            <a:off x="3434760" y="4908960"/>
            <a:ext cx="2944440" cy="2529000"/>
          </a:xfrm>
          <a:prstGeom prst="rect">
            <a:avLst/>
          </a:prstGeom>
        </p:spPr>
        <p:txBody>
          <a:bodyPr bIns="0" lIns="0" rIns="0" tIns="0" wrap="none"/>
          <a:p>
            <a:endParaRPr/>
          </a:p>
        </p:txBody>
      </p:sp>
      <p:sp>
        <p:nvSpPr>
          <p:cNvPr id="30" name="PlaceHolder 5"/>
          <p:cNvSpPr>
            <a:spLocks noGrp="1"/>
          </p:cNvSpPr>
          <p:nvPr>
            <p:ph type="body"/>
          </p:nvPr>
        </p:nvSpPr>
        <p:spPr>
          <a:xfrm>
            <a:off x="342720" y="4908960"/>
            <a:ext cx="2944440" cy="2529000"/>
          </a:xfrm>
          <a:prstGeom prst="rect">
            <a:avLst/>
          </a:prstGeom>
        </p:spPr>
        <p:txBody>
          <a:bodyPr bIns="0" lIns="0" rIns="0" tIns="0" wrap="none"/>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342720" y="364680"/>
            <a:ext cx="6171840" cy="1526760"/>
          </a:xfrm>
          <a:prstGeom prst="rect">
            <a:avLst/>
          </a:prstGeom>
        </p:spPr>
        <p:txBody>
          <a:bodyPr anchor="ctr" bIns="0" lIns="0" rIns="0" tIns="0" wrap="none"/>
          <a:p>
            <a:pPr algn="ctr"/>
            <a:endParaRPr/>
          </a:p>
        </p:txBody>
      </p:sp>
      <p:sp>
        <p:nvSpPr>
          <p:cNvPr id="32" name="PlaceHolder 2"/>
          <p:cNvSpPr>
            <a:spLocks noGrp="1"/>
          </p:cNvSpPr>
          <p:nvPr>
            <p:ph type="body"/>
          </p:nvPr>
        </p:nvSpPr>
        <p:spPr>
          <a:xfrm>
            <a:off x="342720" y="2139480"/>
            <a:ext cx="2944440" cy="2529000"/>
          </a:xfrm>
          <a:prstGeom prst="rect">
            <a:avLst/>
          </a:prstGeom>
        </p:spPr>
        <p:txBody>
          <a:bodyPr bIns="0" lIns="0" rIns="0" tIns="0" wrap="none"/>
          <a:p>
            <a:endParaRPr/>
          </a:p>
        </p:txBody>
      </p:sp>
      <p:sp>
        <p:nvSpPr>
          <p:cNvPr id="33" name="PlaceHolder 3"/>
          <p:cNvSpPr>
            <a:spLocks noGrp="1"/>
          </p:cNvSpPr>
          <p:nvPr>
            <p:ph type="body"/>
          </p:nvPr>
        </p:nvSpPr>
        <p:spPr>
          <a:xfrm>
            <a:off x="3434760" y="2139480"/>
            <a:ext cx="2944440" cy="2529000"/>
          </a:xfrm>
          <a:prstGeom prst="rect">
            <a:avLst/>
          </a:prstGeom>
        </p:spPr>
        <p:txBody>
          <a:bodyPr bIns="0" lIns="0" rIns="0" tIns="0" wrap="none"/>
          <a:p>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36" name="PlaceHolder 1"/>
          <p:cNvSpPr>
            <a:spLocks noGrp="1"/>
          </p:cNvSpPr>
          <p:nvPr>
            <p:ph type="title"/>
          </p:nvPr>
        </p:nvSpPr>
        <p:spPr>
          <a:xfrm>
            <a:off x="342720" y="364680"/>
            <a:ext cx="6171840" cy="1526760"/>
          </a:xfrm>
          <a:prstGeom prst="rect">
            <a:avLst/>
          </a:prstGeom>
        </p:spPr>
        <p:txBody>
          <a:bodyPr anchor="ctr" bIns="0" lIns="0" rIns="0" tIns="0" wrap="none"/>
          <a:p>
            <a:pPr algn="ctr"/>
            <a:endParaRPr/>
          </a:p>
        </p:txBody>
      </p:sp>
      <p:sp>
        <p:nvSpPr>
          <p:cNvPr id="37" name="PlaceHolder 2"/>
          <p:cNvSpPr>
            <a:spLocks noGrp="1"/>
          </p:cNvSpPr>
          <p:nvPr>
            <p:ph type="subTitle"/>
          </p:nvPr>
        </p:nvSpPr>
        <p:spPr>
          <a:xfrm>
            <a:off x="342720" y="2139480"/>
            <a:ext cx="6034680" cy="5303160"/>
          </a:xfrm>
          <a:prstGeom prst="rect">
            <a:avLst/>
          </a:prstGeom>
        </p:spPr>
        <p:txBody>
          <a:bodyPr anchor="ctr" bIns="0" lIns="0" rIns="0" tIns="0" wrap="none"/>
          <a:p>
            <a:pPr algn="ctr"/>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342720" y="364680"/>
            <a:ext cx="6171840" cy="1526760"/>
          </a:xfrm>
          <a:prstGeom prst="rect">
            <a:avLst/>
          </a:prstGeom>
        </p:spPr>
        <p:txBody>
          <a:bodyPr anchor="ctr" bIns="0" lIns="0" rIns="0" tIns="0" wrap="none"/>
          <a:p>
            <a:pPr algn="ctr"/>
            <a:endParaRPr/>
          </a:p>
        </p:txBody>
      </p:sp>
      <p:sp>
        <p:nvSpPr>
          <p:cNvPr id="39" name="PlaceHolder 2"/>
          <p:cNvSpPr>
            <a:spLocks noGrp="1"/>
          </p:cNvSpPr>
          <p:nvPr>
            <p:ph type="body"/>
          </p:nvPr>
        </p:nvSpPr>
        <p:spPr>
          <a:xfrm>
            <a:off x="342720" y="2139480"/>
            <a:ext cx="6034680" cy="5302800"/>
          </a:xfrm>
          <a:prstGeom prst="rect">
            <a:avLst/>
          </a:prstGeom>
        </p:spPr>
        <p:txBody>
          <a:bodyPr bIns="0" lIns="0" rIns="0" tIns="0" wrap="none"/>
          <a:p>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342720" y="364680"/>
            <a:ext cx="6171840" cy="1526760"/>
          </a:xfrm>
          <a:prstGeom prst="rect">
            <a:avLst/>
          </a:prstGeom>
        </p:spPr>
        <p:txBody>
          <a:bodyPr anchor="ctr" bIns="0" lIns="0" rIns="0" tIns="0" wrap="none"/>
          <a:p>
            <a:pPr algn="ctr"/>
            <a:endParaRPr/>
          </a:p>
        </p:txBody>
      </p:sp>
      <p:sp>
        <p:nvSpPr>
          <p:cNvPr id="41" name="PlaceHolder 2"/>
          <p:cNvSpPr>
            <a:spLocks noGrp="1"/>
          </p:cNvSpPr>
          <p:nvPr>
            <p:ph type="body"/>
          </p:nvPr>
        </p:nvSpPr>
        <p:spPr>
          <a:xfrm>
            <a:off x="342720" y="2139480"/>
            <a:ext cx="2944440" cy="5302800"/>
          </a:xfrm>
          <a:prstGeom prst="rect">
            <a:avLst/>
          </a:prstGeom>
        </p:spPr>
        <p:txBody>
          <a:bodyPr bIns="0" lIns="0" rIns="0" tIns="0" wrap="none"/>
          <a:p>
            <a:endParaRPr/>
          </a:p>
        </p:txBody>
      </p:sp>
      <p:sp>
        <p:nvSpPr>
          <p:cNvPr id="42" name="PlaceHolder 3"/>
          <p:cNvSpPr>
            <a:spLocks noGrp="1"/>
          </p:cNvSpPr>
          <p:nvPr>
            <p:ph type="body"/>
          </p:nvPr>
        </p:nvSpPr>
        <p:spPr>
          <a:xfrm>
            <a:off x="3434760" y="2139480"/>
            <a:ext cx="2944440" cy="5302800"/>
          </a:xfrm>
          <a:prstGeom prst="rect">
            <a:avLst/>
          </a:prstGeom>
        </p:spPr>
        <p:txBody>
          <a:bodyPr bIns="0" lIns="0" rIns="0" tIns="0" wrap="none"/>
          <a:p>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43" name="PlaceHolder 1"/>
          <p:cNvSpPr>
            <a:spLocks noGrp="1"/>
          </p:cNvSpPr>
          <p:nvPr>
            <p:ph type="title"/>
          </p:nvPr>
        </p:nvSpPr>
        <p:spPr>
          <a:xfrm>
            <a:off x="342720" y="364680"/>
            <a:ext cx="6171840" cy="1526760"/>
          </a:xfrm>
          <a:prstGeom prst="rect">
            <a:avLst/>
          </a:prstGeom>
        </p:spPr>
        <p:txBody>
          <a:bodyPr anchor="ctr" bIns="0" lIns="0" rIns="0" tIns="0" wrap="none"/>
          <a:p>
            <a:pPr algn="ctr"/>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44" name="PlaceHolder 1"/>
          <p:cNvSpPr>
            <a:spLocks noGrp="1"/>
          </p:cNvSpPr>
          <p:nvPr>
            <p:ph type="subTitle"/>
          </p:nvPr>
        </p:nvSpPr>
        <p:spPr>
          <a:xfrm>
            <a:off x="342720" y="364680"/>
            <a:ext cx="6171840" cy="7077600"/>
          </a:xfrm>
          <a:prstGeom prst="rect">
            <a:avLst/>
          </a:prstGeom>
        </p:spPr>
        <p:txBody>
          <a:bodyPr anchor="ctr" bIns="0" lIns="0" rIns="0" tIns="0" wrap="none"/>
          <a:p>
            <a:pPr algn="ctr"/>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342720" y="364680"/>
            <a:ext cx="6171840" cy="1526760"/>
          </a:xfrm>
          <a:prstGeom prst="rect">
            <a:avLst/>
          </a:prstGeom>
        </p:spPr>
        <p:txBody>
          <a:bodyPr anchor="ctr" bIns="0" lIns="0" rIns="0" tIns="0" wrap="none"/>
          <a:p>
            <a:pPr algn="ctr"/>
            <a:endParaRPr/>
          </a:p>
        </p:txBody>
      </p:sp>
      <p:sp>
        <p:nvSpPr>
          <p:cNvPr id="46" name="PlaceHolder 2"/>
          <p:cNvSpPr>
            <a:spLocks noGrp="1"/>
          </p:cNvSpPr>
          <p:nvPr>
            <p:ph type="body"/>
          </p:nvPr>
        </p:nvSpPr>
        <p:spPr>
          <a:xfrm>
            <a:off x="342720" y="2139480"/>
            <a:ext cx="2944440" cy="2529000"/>
          </a:xfrm>
          <a:prstGeom prst="rect">
            <a:avLst/>
          </a:prstGeom>
        </p:spPr>
        <p:txBody>
          <a:bodyPr bIns="0" lIns="0" rIns="0" tIns="0" wrap="none"/>
          <a:p>
            <a:endParaRPr/>
          </a:p>
        </p:txBody>
      </p:sp>
      <p:sp>
        <p:nvSpPr>
          <p:cNvPr id="47" name="PlaceHolder 3"/>
          <p:cNvSpPr>
            <a:spLocks noGrp="1"/>
          </p:cNvSpPr>
          <p:nvPr>
            <p:ph type="body"/>
          </p:nvPr>
        </p:nvSpPr>
        <p:spPr>
          <a:xfrm>
            <a:off x="342720" y="4908960"/>
            <a:ext cx="2944440" cy="2529000"/>
          </a:xfrm>
          <a:prstGeom prst="rect">
            <a:avLst/>
          </a:prstGeom>
        </p:spPr>
        <p:txBody>
          <a:bodyPr bIns="0" lIns="0" rIns="0" tIns="0" wrap="none"/>
          <a:p>
            <a:endParaRPr/>
          </a:p>
        </p:txBody>
      </p:sp>
      <p:sp>
        <p:nvSpPr>
          <p:cNvPr id="48" name="PlaceHolder 4"/>
          <p:cNvSpPr>
            <a:spLocks noGrp="1"/>
          </p:cNvSpPr>
          <p:nvPr>
            <p:ph type="body"/>
          </p:nvPr>
        </p:nvSpPr>
        <p:spPr>
          <a:xfrm>
            <a:off x="3434760" y="2139480"/>
            <a:ext cx="2944440" cy="5302800"/>
          </a:xfrm>
          <a:prstGeom prst="rect">
            <a:avLst/>
          </a:prstGeom>
        </p:spPr>
        <p:txBody>
          <a:bodyPr bIns="0" lIns="0" rIns="0" tIns="0" wrap="none"/>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342720" y="364680"/>
            <a:ext cx="6171840" cy="1526760"/>
          </a:xfrm>
          <a:prstGeom prst="rect">
            <a:avLst/>
          </a:prstGeom>
        </p:spPr>
        <p:txBody>
          <a:bodyPr anchor="ctr" bIns="0" lIns="0" rIns="0" tIns="0" wrap="none"/>
          <a:p>
            <a:pPr algn="ctr"/>
            <a:endParaRPr/>
          </a:p>
        </p:txBody>
      </p:sp>
      <p:sp>
        <p:nvSpPr>
          <p:cNvPr id="3" name="PlaceHolder 2"/>
          <p:cNvSpPr>
            <a:spLocks noGrp="1"/>
          </p:cNvSpPr>
          <p:nvPr>
            <p:ph type="subTitle"/>
          </p:nvPr>
        </p:nvSpPr>
        <p:spPr>
          <a:xfrm>
            <a:off x="342720" y="2139480"/>
            <a:ext cx="6034680" cy="5303160"/>
          </a:xfrm>
          <a:prstGeom prst="rect">
            <a:avLst/>
          </a:prstGeom>
        </p:spPr>
        <p:txBody>
          <a:bodyPr anchor="ctr" bIns="0" lIns="0" rIns="0" tIns="0" wrap="none"/>
          <a:p>
            <a:pPr algn="ctr"/>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342720" y="364680"/>
            <a:ext cx="6171840" cy="1526760"/>
          </a:xfrm>
          <a:prstGeom prst="rect">
            <a:avLst/>
          </a:prstGeom>
        </p:spPr>
        <p:txBody>
          <a:bodyPr anchor="ctr" bIns="0" lIns="0" rIns="0" tIns="0" wrap="none"/>
          <a:p>
            <a:pPr algn="ctr"/>
            <a:endParaRPr/>
          </a:p>
        </p:txBody>
      </p:sp>
      <p:sp>
        <p:nvSpPr>
          <p:cNvPr id="50" name="PlaceHolder 2"/>
          <p:cNvSpPr>
            <a:spLocks noGrp="1"/>
          </p:cNvSpPr>
          <p:nvPr>
            <p:ph type="body"/>
          </p:nvPr>
        </p:nvSpPr>
        <p:spPr>
          <a:xfrm>
            <a:off x="342720" y="2139480"/>
            <a:ext cx="2944440" cy="5302800"/>
          </a:xfrm>
          <a:prstGeom prst="rect">
            <a:avLst/>
          </a:prstGeom>
        </p:spPr>
        <p:txBody>
          <a:bodyPr bIns="0" lIns="0" rIns="0" tIns="0" wrap="none"/>
          <a:p>
            <a:endParaRPr/>
          </a:p>
        </p:txBody>
      </p:sp>
      <p:sp>
        <p:nvSpPr>
          <p:cNvPr id="51" name="PlaceHolder 3"/>
          <p:cNvSpPr>
            <a:spLocks noGrp="1"/>
          </p:cNvSpPr>
          <p:nvPr>
            <p:ph type="body"/>
          </p:nvPr>
        </p:nvSpPr>
        <p:spPr>
          <a:xfrm>
            <a:off x="3434760" y="2139480"/>
            <a:ext cx="2944440" cy="2529000"/>
          </a:xfrm>
          <a:prstGeom prst="rect">
            <a:avLst/>
          </a:prstGeom>
        </p:spPr>
        <p:txBody>
          <a:bodyPr bIns="0" lIns="0" rIns="0" tIns="0" wrap="none"/>
          <a:p>
            <a:endParaRPr/>
          </a:p>
        </p:txBody>
      </p:sp>
      <p:sp>
        <p:nvSpPr>
          <p:cNvPr id="52" name="PlaceHolder 4"/>
          <p:cNvSpPr>
            <a:spLocks noGrp="1"/>
          </p:cNvSpPr>
          <p:nvPr>
            <p:ph type="body"/>
          </p:nvPr>
        </p:nvSpPr>
        <p:spPr>
          <a:xfrm>
            <a:off x="3434760" y="4908960"/>
            <a:ext cx="2944440" cy="2529000"/>
          </a:xfrm>
          <a:prstGeom prst="rect">
            <a:avLst/>
          </a:prstGeom>
        </p:spPr>
        <p:txBody>
          <a:bodyPr bIns="0" lIns="0" rIns="0" tIns="0" wrap="none"/>
          <a:p>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342720" y="364680"/>
            <a:ext cx="6171840" cy="1526760"/>
          </a:xfrm>
          <a:prstGeom prst="rect">
            <a:avLst/>
          </a:prstGeom>
        </p:spPr>
        <p:txBody>
          <a:bodyPr anchor="ctr" bIns="0" lIns="0" rIns="0" tIns="0" wrap="none"/>
          <a:p>
            <a:pPr algn="ctr"/>
            <a:endParaRPr/>
          </a:p>
        </p:txBody>
      </p:sp>
      <p:sp>
        <p:nvSpPr>
          <p:cNvPr id="54" name="PlaceHolder 2"/>
          <p:cNvSpPr>
            <a:spLocks noGrp="1"/>
          </p:cNvSpPr>
          <p:nvPr>
            <p:ph type="body"/>
          </p:nvPr>
        </p:nvSpPr>
        <p:spPr>
          <a:xfrm>
            <a:off x="342720" y="2139480"/>
            <a:ext cx="2944440" cy="2529000"/>
          </a:xfrm>
          <a:prstGeom prst="rect">
            <a:avLst/>
          </a:prstGeom>
        </p:spPr>
        <p:txBody>
          <a:bodyPr bIns="0" lIns="0" rIns="0" tIns="0" wrap="none"/>
          <a:p>
            <a:endParaRPr/>
          </a:p>
        </p:txBody>
      </p:sp>
      <p:sp>
        <p:nvSpPr>
          <p:cNvPr id="55" name="PlaceHolder 3"/>
          <p:cNvSpPr>
            <a:spLocks noGrp="1"/>
          </p:cNvSpPr>
          <p:nvPr>
            <p:ph type="body"/>
          </p:nvPr>
        </p:nvSpPr>
        <p:spPr>
          <a:xfrm>
            <a:off x="3434760" y="2139480"/>
            <a:ext cx="2944440" cy="2529000"/>
          </a:xfrm>
          <a:prstGeom prst="rect">
            <a:avLst/>
          </a:prstGeom>
        </p:spPr>
        <p:txBody>
          <a:bodyPr bIns="0" lIns="0" rIns="0" tIns="0" wrap="none"/>
          <a:p>
            <a:endParaRPr/>
          </a:p>
        </p:txBody>
      </p:sp>
      <p:sp>
        <p:nvSpPr>
          <p:cNvPr id="56" name="PlaceHolder 4"/>
          <p:cNvSpPr>
            <a:spLocks noGrp="1"/>
          </p:cNvSpPr>
          <p:nvPr>
            <p:ph type="body"/>
          </p:nvPr>
        </p:nvSpPr>
        <p:spPr>
          <a:xfrm>
            <a:off x="342720" y="4908960"/>
            <a:ext cx="6033960" cy="2529000"/>
          </a:xfrm>
          <a:prstGeom prst="rect">
            <a:avLst/>
          </a:prstGeom>
        </p:spPr>
        <p:txBody>
          <a:bodyPr bIns="0" lIns="0" rIns="0" tIns="0" wrap="none"/>
          <a:p>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342720" y="364680"/>
            <a:ext cx="6171840" cy="1526760"/>
          </a:xfrm>
          <a:prstGeom prst="rect">
            <a:avLst/>
          </a:prstGeom>
        </p:spPr>
        <p:txBody>
          <a:bodyPr anchor="ctr" bIns="0" lIns="0" rIns="0" tIns="0" wrap="none"/>
          <a:p>
            <a:pPr algn="ctr"/>
            <a:endParaRPr/>
          </a:p>
        </p:txBody>
      </p:sp>
      <p:sp>
        <p:nvSpPr>
          <p:cNvPr id="58" name="PlaceHolder 2"/>
          <p:cNvSpPr>
            <a:spLocks noGrp="1"/>
          </p:cNvSpPr>
          <p:nvPr>
            <p:ph type="body"/>
          </p:nvPr>
        </p:nvSpPr>
        <p:spPr>
          <a:xfrm>
            <a:off x="342720" y="2139480"/>
            <a:ext cx="6034680" cy="2529000"/>
          </a:xfrm>
          <a:prstGeom prst="rect">
            <a:avLst/>
          </a:prstGeom>
        </p:spPr>
        <p:txBody>
          <a:bodyPr bIns="0" lIns="0" rIns="0" tIns="0" wrap="none"/>
          <a:p>
            <a:endParaRPr/>
          </a:p>
        </p:txBody>
      </p:sp>
      <p:sp>
        <p:nvSpPr>
          <p:cNvPr id="59" name="PlaceHolder 3"/>
          <p:cNvSpPr>
            <a:spLocks noGrp="1"/>
          </p:cNvSpPr>
          <p:nvPr>
            <p:ph type="body"/>
          </p:nvPr>
        </p:nvSpPr>
        <p:spPr>
          <a:xfrm>
            <a:off x="342720" y="4908960"/>
            <a:ext cx="6034680" cy="2529000"/>
          </a:xfrm>
          <a:prstGeom prst="rect">
            <a:avLst/>
          </a:prstGeom>
        </p:spPr>
        <p:txBody>
          <a:bodyPr bIns="0" lIns="0" rIns="0" tIns="0" wrap="none"/>
          <a:p>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342720" y="364680"/>
            <a:ext cx="6171840" cy="1526760"/>
          </a:xfrm>
          <a:prstGeom prst="rect">
            <a:avLst/>
          </a:prstGeom>
        </p:spPr>
        <p:txBody>
          <a:bodyPr anchor="ctr" bIns="0" lIns="0" rIns="0" tIns="0" wrap="none"/>
          <a:p>
            <a:pPr algn="ctr"/>
            <a:endParaRPr/>
          </a:p>
        </p:txBody>
      </p:sp>
      <p:sp>
        <p:nvSpPr>
          <p:cNvPr id="61" name="PlaceHolder 2"/>
          <p:cNvSpPr>
            <a:spLocks noGrp="1"/>
          </p:cNvSpPr>
          <p:nvPr>
            <p:ph type="body"/>
          </p:nvPr>
        </p:nvSpPr>
        <p:spPr>
          <a:xfrm>
            <a:off x="342720" y="2139480"/>
            <a:ext cx="2944440" cy="2529000"/>
          </a:xfrm>
          <a:prstGeom prst="rect">
            <a:avLst/>
          </a:prstGeom>
        </p:spPr>
        <p:txBody>
          <a:bodyPr bIns="0" lIns="0" rIns="0" tIns="0" wrap="none"/>
          <a:p>
            <a:endParaRPr/>
          </a:p>
        </p:txBody>
      </p:sp>
      <p:sp>
        <p:nvSpPr>
          <p:cNvPr id="62" name="PlaceHolder 3"/>
          <p:cNvSpPr>
            <a:spLocks noGrp="1"/>
          </p:cNvSpPr>
          <p:nvPr>
            <p:ph type="body"/>
          </p:nvPr>
        </p:nvSpPr>
        <p:spPr>
          <a:xfrm>
            <a:off x="3434760" y="2139480"/>
            <a:ext cx="2944440" cy="2529000"/>
          </a:xfrm>
          <a:prstGeom prst="rect">
            <a:avLst/>
          </a:prstGeom>
        </p:spPr>
        <p:txBody>
          <a:bodyPr bIns="0" lIns="0" rIns="0" tIns="0" wrap="none"/>
          <a:p>
            <a:endParaRPr/>
          </a:p>
        </p:txBody>
      </p:sp>
      <p:sp>
        <p:nvSpPr>
          <p:cNvPr id="63" name="PlaceHolder 4"/>
          <p:cNvSpPr>
            <a:spLocks noGrp="1"/>
          </p:cNvSpPr>
          <p:nvPr>
            <p:ph type="body"/>
          </p:nvPr>
        </p:nvSpPr>
        <p:spPr>
          <a:xfrm>
            <a:off x="3434760" y="4908960"/>
            <a:ext cx="2944440" cy="2529000"/>
          </a:xfrm>
          <a:prstGeom prst="rect">
            <a:avLst/>
          </a:prstGeom>
        </p:spPr>
        <p:txBody>
          <a:bodyPr bIns="0" lIns="0" rIns="0" tIns="0" wrap="none"/>
          <a:p>
            <a:endParaRPr/>
          </a:p>
        </p:txBody>
      </p:sp>
      <p:sp>
        <p:nvSpPr>
          <p:cNvPr id="64" name="PlaceHolder 5"/>
          <p:cNvSpPr>
            <a:spLocks noGrp="1"/>
          </p:cNvSpPr>
          <p:nvPr>
            <p:ph type="body"/>
          </p:nvPr>
        </p:nvSpPr>
        <p:spPr>
          <a:xfrm>
            <a:off x="342720" y="4908960"/>
            <a:ext cx="2944440" cy="2529000"/>
          </a:xfrm>
          <a:prstGeom prst="rect">
            <a:avLst/>
          </a:prstGeom>
        </p:spPr>
        <p:txBody>
          <a:bodyPr bIns="0" lIns="0" rIns="0" tIns="0" wrap="none"/>
          <a:p>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342720" y="364680"/>
            <a:ext cx="6171840" cy="1526760"/>
          </a:xfrm>
          <a:prstGeom prst="rect">
            <a:avLst/>
          </a:prstGeom>
        </p:spPr>
        <p:txBody>
          <a:bodyPr anchor="ctr" bIns="0" lIns="0" rIns="0" tIns="0" wrap="none"/>
          <a:p>
            <a:pPr algn="ctr"/>
            <a:endParaRPr/>
          </a:p>
        </p:txBody>
      </p:sp>
      <p:sp>
        <p:nvSpPr>
          <p:cNvPr id="66" name="PlaceHolder 2"/>
          <p:cNvSpPr>
            <a:spLocks noGrp="1"/>
          </p:cNvSpPr>
          <p:nvPr>
            <p:ph type="body"/>
          </p:nvPr>
        </p:nvSpPr>
        <p:spPr>
          <a:xfrm>
            <a:off x="342720" y="2139480"/>
            <a:ext cx="2944440" cy="2529000"/>
          </a:xfrm>
          <a:prstGeom prst="rect">
            <a:avLst/>
          </a:prstGeom>
        </p:spPr>
        <p:txBody>
          <a:bodyPr bIns="0" lIns="0" rIns="0" tIns="0" wrap="none"/>
          <a:p>
            <a:endParaRPr/>
          </a:p>
        </p:txBody>
      </p:sp>
      <p:sp>
        <p:nvSpPr>
          <p:cNvPr id="67" name="PlaceHolder 3"/>
          <p:cNvSpPr>
            <a:spLocks noGrp="1"/>
          </p:cNvSpPr>
          <p:nvPr>
            <p:ph type="body"/>
          </p:nvPr>
        </p:nvSpPr>
        <p:spPr>
          <a:xfrm>
            <a:off x="3434760" y="2139480"/>
            <a:ext cx="2944440" cy="2529000"/>
          </a:xfrm>
          <a:prstGeom prst="rect">
            <a:avLst/>
          </a:prstGeom>
        </p:spPr>
        <p:txBody>
          <a:bodyPr bIns="0" lIns="0" rIns="0" tIns="0" wrap="none"/>
          <a:p>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342720" y="364680"/>
            <a:ext cx="6171840" cy="1526760"/>
          </a:xfrm>
          <a:prstGeom prst="rect">
            <a:avLst/>
          </a:prstGeom>
        </p:spPr>
        <p:txBody>
          <a:bodyPr anchor="ctr" bIns="0" lIns="0" rIns="0" tIns="0" wrap="none"/>
          <a:p>
            <a:pPr algn="ctr"/>
            <a:endParaRPr/>
          </a:p>
        </p:txBody>
      </p:sp>
      <p:sp>
        <p:nvSpPr>
          <p:cNvPr id="5" name="PlaceHolder 2"/>
          <p:cNvSpPr>
            <a:spLocks noGrp="1"/>
          </p:cNvSpPr>
          <p:nvPr>
            <p:ph type="body"/>
          </p:nvPr>
        </p:nvSpPr>
        <p:spPr>
          <a:xfrm>
            <a:off x="342720" y="2139480"/>
            <a:ext cx="6034680" cy="5302800"/>
          </a:xfrm>
          <a:prstGeom prst="rect">
            <a:avLst/>
          </a:prstGeom>
        </p:spPr>
        <p:txBody>
          <a:bodyPr bIns="0" lIns="0" rIns="0" tIns="0" wrap="none"/>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342720" y="364680"/>
            <a:ext cx="6171840" cy="1526760"/>
          </a:xfrm>
          <a:prstGeom prst="rect">
            <a:avLst/>
          </a:prstGeom>
        </p:spPr>
        <p:txBody>
          <a:bodyPr anchor="ctr" bIns="0" lIns="0" rIns="0" tIns="0" wrap="none"/>
          <a:p>
            <a:pPr algn="ctr"/>
            <a:endParaRPr/>
          </a:p>
        </p:txBody>
      </p:sp>
      <p:sp>
        <p:nvSpPr>
          <p:cNvPr id="7" name="PlaceHolder 2"/>
          <p:cNvSpPr>
            <a:spLocks noGrp="1"/>
          </p:cNvSpPr>
          <p:nvPr>
            <p:ph type="body"/>
          </p:nvPr>
        </p:nvSpPr>
        <p:spPr>
          <a:xfrm>
            <a:off x="342720" y="2139480"/>
            <a:ext cx="2944440" cy="5302800"/>
          </a:xfrm>
          <a:prstGeom prst="rect">
            <a:avLst/>
          </a:prstGeom>
        </p:spPr>
        <p:txBody>
          <a:bodyPr bIns="0" lIns="0" rIns="0" tIns="0" wrap="none"/>
          <a:p>
            <a:endParaRPr/>
          </a:p>
        </p:txBody>
      </p:sp>
      <p:sp>
        <p:nvSpPr>
          <p:cNvPr id="8" name="PlaceHolder 3"/>
          <p:cNvSpPr>
            <a:spLocks noGrp="1"/>
          </p:cNvSpPr>
          <p:nvPr>
            <p:ph type="body"/>
          </p:nvPr>
        </p:nvSpPr>
        <p:spPr>
          <a:xfrm>
            <a:off x="3434760" y="2139480"/>
            <a:ext cx="2944440" cy="5302800"/>
          </a:xfrm>
          <a:prstGeom prst="rect">
            <a:avLst/>
          </a:prstGeom>
        </p:spPr>
        <p:txBody>
          <a:bodyPr bIns="0" lIns="0" rIns="0" tIns="0" wrap="none"/>
          <a:p>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342720" y="364680"/>
            <a:ext cx="6171840" cy="1526760"/>
          </a:xfrm>
          <a:prstGeom prst="rect">
            <a:avLst/>
          </a:prstGeom>
        </p:spPr>
        <p:txBody>
          <a:bodyPr anchor="ctr" bIns="0" lIns="0" rIns="0" tIns="0" wrap="none"/>
          <a:p>
            <a:pPr algn="ctr"/>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342720" y="364680"/>
            <a:ext cx="6171840" cy="7077600"/>
          </a:xfrm>
          <a:prstGeom prst="rect">
            <a:avLst/>
          </a:prstGeom>
        </p:spPr>
        <p:txBody>
          <a:bodyPr anchor="ctr" bIns="0" lIns="0" rIns="0" tIns="0" wrap="none"/>
          <a:p>
            <a:pPr algn="ct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342720" y="364680"/>
            <a:ext cx="6171840" cy="1526760"/>
          </a:xfrm>
          <a:prstGeom prst="rect">
            <a:avLst/>
          </a:prstGeom>
        </p:spPr>
        <p:txBody>
          <a:bodyPr anchor="ctr" bIns="0" lIns="0" rIns="0" tIns="0" wrap="none"/>
          <a:p>
            <a:pPr algn="ctr"/>
            <a:endParaRPr/>
          </a:p>
        </p:txBody>
      </p:sp>
      <p:sp>
        <p:nvSpPr>
          <p:cNvPr id="12" name="PlaceHolder 2"/>
          <p:cNvSpPr>
            <a:spLocks noGrp="1"/>
          </p:cNvSpPr>
          <p:nvPr>
            <p:ph type="body"/>
          </p:nvPr>
        </p:nvSpPr>
        <p:spPr>
          <a:xfrm>
            <a:off x="342720" y="2139480"/>
            <a:ext cx="2944440" cy="2529000"/>
          </a:xfrm>
          <a:prstGeom prst="rect">
            <a:avLst/>
          </a:prstGeom>
        </p:spPr>
        <p:txBody>
          <a:bodyPr bIns="0" lIns="0" rIns="0" tIns="0" wrap="none"/>
          <a:p>
            <a:endParaRPr/>
          </a:p>
        </p:txBody>
      </p:sp>
      <p:sp>
        <p:nvSpPr>
          <p:cNvPr id="13" name="PlaceHolder 3"/>
          <p:cNvSpPr>
            <a:spLocks noGrp="1"/>
          </p:cNvSpPr>
          <p:nvPr>
            <p:ph type="body"/>
          </p:nvPr>
        </p:nvSpPr>
        <p:spPr>
          <a:xfrm>
            <a:off x="342720" y="4908960"/>
            <a:ext cx="2944440" cy="2529000"/>
          </a:xfrm>
          <a:prstGeom prst="rect">
            <a:avLst/>
          </a:prstGeom>
        </p:spPr>
        <p:txBody>
          <a:bodyPr bIns="0" lIns="0" rIns="0" tIns="0" wrap="none"/>
          <a:p>
            <a:endParaRPr/>
          </a:p>
        </p:txBody>
      </p:sp>
      <p:sp>
        <p:nvSpPr>
          <p:cNvPr id="14" name="PlaceHolder 4"/>
          <p:cNvSpPr>
            <a:spLocks noGrp="1"/>
          </p:cNvSpPr>
          <p:nvPr>
            <p:ph type="body"/>
          </p:nvPr>
        </p:nvSpPr>
        <p:spPr>
          <a:xfrm>
            <a:off x="3434760" y="2139480"/>
            <a:ext cx="2944440" cy="5302800"/>
          </a:xfrm>
          <a:prstGeom prst="rect">
            <a:avLst/>
          </a:prstGeom>
        </p:spPr>
        <p:txBody>
          <a:bodyPr bIns="0" lIns="0" rIns="0" tIns="0" wrap="none"/>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342720" y="364680"/>
            <a:ext cx="6171840" cy="1526760"/>
          </a:xfrm>
          <a:prstGeom prst="rect">
            <a:avLst/>
          </a:prstGeom>
        </p:spPr>
        <p:txBody>
          <a:bodyPr anchor="ctr" bIns="0" lIns="0" rIns="0" tIns="0" wrap="none"/>
          <a:p>
            <a:pPr algn="ctr"/>
            <a:endParaRPr/>
          </a:p>
        </p:txBody>
      </p:sp>
      <p:sp>
        <p:nvSpPr>
          <p:cNvPr id="16" name="PlaceHolder 2"/>
          <p:cNvSpPr>
            <a:spLocks noGrp="1"/>
          </p:cNvSpPr>
          <p:nvPr>
            <p:ph type="body"/>
          </p:nvPr>
        </p:nvSpPr>
        <p:spPr>
          <a:xfrm>
            <a:off x="342720" y="2139480"/>
            <a:ext cx="2944440" cy="5302800"/>
          </a:xfrm>
          <a:prstGeom prst="rect">
            <a:avLst/>
          </a:prstGeom>
        </p:spPr>
        <p:txBody>
          <a:bodyPr bIns="0" lIns="0" rIns="0" tIns="0" wrap="none"/>
          <a:p>
            <a:endParaRPr/>
          </a:p>
        </p:txBody>
      </p:sp>
      <p:sp>
        <p:nvSpPr>
          <p:cNvPr id="17" name="PlaceHolder 3"/>
          <p:cNvSpPr>
            <a:spLocks noGrp="1"/>
          </p:cNvSpPr>
          <p:nvPr>
            <p:ph type="body"/>
          </p:nvPr>
        </p:nvSpPr>
        <p:spPr>
          <a:xfrm>
            <a:off x="3434760" y="2139480"/>
            <a:ext cx="2944440" cy="2529000"/>
          </a:xfrm>
          <a:prstGeom prst="rect">
            <a:avLst/>
          </a:prstGeom>
        </p:spPr>
        <p:txBody>
          <a:bodyPr bIns="0" lIns="0" rIns="0" tIns="0" wrap="none"/>
          <a:p>
            <a:endParaRPr/>
          </a:p>
        </p:txBody>
      </p:sp>
      <p:sp>
        <p:nvSpPr>
          <p:cNvPr id="18" name="PlaceHolder 4"/>
          <p:cNvSpPr>
            <a:spLocks noGrp="1"/>
          </p:cNvSpPr>
          <p:nvPr>
            <p:ph type="body"/>
          </p:nvPr>
        </p:nvSpPr>
        <p:spPr>
          <a:xfrm>
            <a:off x="3434760" y="4908960"/>
            <a:ext cx="2944440" cy="2529000"/>
          </a:xfrm>
          <a:prstGeom prst="rect">
            <a:avLst/>
          </a:prstGeom>
        </p:spPr>
        <p:txBody>
          <a:bodyPr bIns="0" lIns="0" rIns="0" tIns="0" wrap="none"/>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342720" y="364680"/>
            <a:ext cx="6171840" cy="1526760"/>
          </a:xfrm>
          <a:prstGeom prst="rect">
            <a:avLst/>
          </a:prstGeom>
        </p:spPr>
        <p:txBody>
          <a:bodyPr anchor="ctr" bIns="0" lIns="0" rIns="0" tIns="0" wrap="none"/>
          <a:p>
            <a:pPr algn="ctr"/>
            <a:endParaRPr/>
          </a:p>
        </p:txBody>
      </p:sp>
      <p:sp>
        <p:nvSpPr>
          <p:cNvPr id="20" name="PlaceHolder 2"/>
          <p:cNvSpPr>
            <a:spLocks noGrp="1"/>
          </p:cNvSpPr>
          <p:nvPr>
            <p:ph type="body"/>
          </p:nvPr>
        </p:nvSpPr>
        <p:spPr>
          <a:xfrm>
            <a:off x="342720" y="2139480"/>
            <a:ext cx="2944440" cy="2529000"/>
          </a:xfrm>
          <a:prstGeom prst="rect">
            <a:avLst/>
          </a:prstGeom>
        </p:spPr>
        <p:txBody>
          <a:bodyPr bIns="0" lIns="0" rIns="0" tIns="0" wrap="none"/>
          <a:p>
            <a:endParaRPr/>
          </a:p>
        </p:txBody>
      </p:sp>
      <p:sp>
        <p:nvSpPr>
          <p:cNvPr id="21" name="PlaceHolder 3"/>
          <p:cNvSpPr>
            <a:spLocks noGrp="1"/>
          </p:cNvSpPr>
          <p:nvPr>
            <p:ph type="body"/>
          </p:nvPr>
        </p:nvSpPr>
        <p:spPr>
          <a:xfrm>
            <a:off x="3434760" y="2139480"/>
            <a:ext cx="2944440" cy="2529000"/>
          </a:xfrm>
          <a:prstGeom prst="rect">
            <a:avLst/>
          </a:prstGeom>
        </p:spPr>
        <p:txBody>
          <a:bodyPr bIns="0" lIns="0" rIns="0" tIns="0" wrap="none"/>
          <a:p>
            <a:endParaRPr/>
          </a:p>
        </p:txBody>
      </p:sp>
      <p:sp>
        <p:nvSpPr>
          <p:cNvPr id="22" name="PlaceHolder 4"/>
          <p:cNvSpPr>
            <a:spLocks noGrp="1"/>
          </p:cNvSpPr>
          <p:nvPr>
            <p:ph type="body"/>
          </p:nvPr>
        </p:nvSpPr>
        <p:spPr>
          <a:xfrm>
            <a:off x="342720" y="4908960"/>
            <a:ext cx="6033960" cy="2529000"/>
          </a:xfrm>
          <a:prstGeom prst="rect">
            <a:avLst/>
          </a:prstGeom>
        </p:spPr>
        <p:txBody>
          <a:bodyPr bIns="0" lIns="0" rIns="0" tIns="0" wrap="none"/>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342720" y="364680"/>
            <a:ext cx="6171840" cy="1526400"/>
          </a:xfrm>
          <a:prstGeom prst="rect">
            <a:avLst/>
          </a:prstGeom>
        </p:spPr>
        <p:txBody>
          <a:bodyPr anchor="ctr" bIns="0" lIns="0" rIns="0" tIns="0" wrap="none"/>
          <a:p>
            <a:pPr algn="ctr"/>
            <a:r>
              <a:rPr lang="pl-PL"/>
              <a:t>Kliknij, aby edytować format tekstu tytułu</a:t>
            </a:r>
            <a:endParaRPr/>
          </a:p>
        </p:txBody>
      </p:sp>
      <p:sp>
        <p:nvSpPr>
          <p:cNvPr id="1" name="PlaceHolder 2"/>
          <p:cNvSpPr>
            <a:spLocks noGrp="1"/>
          </p:cNvSpPr>
          <p:nvPr>
            <p:ph type="body"/>
          </p:nvPr>
        </p:nvSpPr>
        <p:spPr>
          <a:xfrm>
            <a:off x="342720" y="2139480"/>
            <a:ext cx="6034680" cy="5302800"/>
          </a:xfrm>
          <a:prstGeom prst="rect">
            <a:avLst/>
          </a:prstGeom>
        </p:spPr>
        <p:txBody>
          <a:bodyPr bIns="0" lIns="0" rIns="0" tIns="0" wrap="none"/>
          <a:p>
            <a:pPr>
              <a:buSzPct val="45000"/>
              <a:buFont typeface="StarSymbol"/>
              <a:buChar char=""/>
            </a:pPr>
            <a:r>
              <a:rPr lang="pl-PL"/>
              <a:t>Kliknij, aby edytować format tekstu konspektu</a:t>
            </a:r>
            <a:endParaRPr/>
          </a:p>
          <a:p>
            <a:pPr lvl="1">
              <a:buSzPct val="75000"/>
              <a:buFont typeface="StarSymbol"/>
              <a:buChar char=""/>
            </a:pPr>
            <a:r>
              <a:rPr lang="pl-PL"/>
              <a:t>Drugi poziom konspektu</a:t>
            </a:r>
            <a:endParaRPr/>
          </a:p>
          <a:p>
            <a:pPr lvl="2">
              <a:buSzPct val="45000"/>
              <a:buFont typeface="StarSymbol"/>
              <a:buChar char=""/>
            </a:pPr>
            <a:r>
              <a:rPr lang="pl-PL"/>
              <a:t>Trzeci poziom konspektu</a:t>
            </a:r>
            <a:endParaRPr/>
          </a:p>
          <a:p>
            <a:pPr lvl="3">
              <a:buSzPct val="75000"/>
              <a:buFont typeface="StarSymbol"/>
              <a:buChar char=""/>
            </a:pPr>
            <a:r>
              <a:rPr lang="pl-PL"/>
              <a:t>Czwarty poziom konspektu</a:t>
            </a:r>
            <a:endParaRPr/>
          </a:p>
          <a:p>
            <a:pPr lvl="4">
              <a:buSzPct val="45000"/>
              <a:buFont typeface="StarSymbol"/>
              <a:buChar char=""/>
            </a:pPr>
            <a:r>
              <a:rPr lang="pl-PL"/>
              <a:t>Piąty poziom konspektu</a:t>
            </a:r>
            <a:endParaRPr/>
          </a:p>
          <a:p>
            <a:pPr lvl="5">
              <a:buSzPct val="45000"/>
              <a:buFont typeface="StarSymbol"/>
              <a:buChar char=""/>
            </a:pPr>
            <a:r>
              <a:rPr lang="pl-PL"/>
              <a:t>Szósty poziom konspektu</a:t>
            </a:r>
            <a:endParaRPr/>
          </a:p>
          <a:p>
            <a:pPr lvl="6">
              <a:buSzPct val="45000"/>
              <a:buFont typeface="StarSymbol"/>
              <a:buChar char=""/>
            </a:pPr>
            <a:r>
              <a:rPr lang="pl-PL"/>
              <a:t>Siódmy poziom konspektu</a:t>
            </a:r>
            <a:endParaRPr/>
          </a:p>
        </p:txBody>
      </p:sp>
    </p:spTree>
  </p:cSld>
  <p:clrMap accent1="accent1" accent2="accent2" accent3="accent3" accent4="accent4" accent5="accent5" accent6="accent6" bg1="lt1" bg2="lt2" folHlink="folHlink" hlink="hlink" tx1="dk1" tx2="dk2"/>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34" name="PlaceHolder 1"/>
          <p:cNvSpPr>
            <a:spLocks noGrp="1"/>
          </p:cNvSpPr>
          <p:nvPr>
            <p:ph type="title"/>
          </p:nvPr>
        </p:nvSpPr>
        <p:spPr>
          <a:xfrm>
            <a:off x="342720" y="364680"/>
            <a:ext cx="6171840" cy="1526400"/>
          </a:xfrm>
          <a:prstGeom prst="rect">
            <a:avLst/>
          </a:prstGeom>
        </p:spPr>
        <p:txBody>
          <a:bodyPr anchor="ctr" bIns="0" lIns="0" rIns="0" tIns="0" wrap="none"/>
          <a:p>
            <a:pPr algn="ctr"/>
            <a:r>
              <a:rPr lang="pl-PL"/>
              <a:t>Kliknij, aby edytować format tekstu tytułu</a:t>
            </a:r>
            <a:endParaRPr/>
          </a:p>
        </p:txBody>
      </p:sp>
      <p:sp>
        <p:nvSpPr>
          <p:cNvPr id="35" name="PlaceHolder 2"/>
          <p:cNvSpPr>
            <a:spLocks noGrp="1"/>
          </p:cNvSpPr>
          <p:nvPr>
            <p:ph type="body"/>
          </p:nvPr>
        </p:nvSpPr>
        <p:spPr>
          <a:xfrm>
            <a:off x="342720" y="2139480"/>
            <a:ext cx="6034680" cy="5302800"/>
          </a:xfrm>
          <a:prstGeom prst="rect">
            <a:avLst/>
          </a:prstGeom>
        </p:spPr>
        <p:txBody>
          <a:bodyPr bIns="0" lIns="0" rIns="0" tIns="0" wrap="none"/>
          <a:p>
            <a:pPr>
              <a:buSzPct val="45000"/>
              <a:buFont typeface="StarSymbol"/>
              <a:buChar char=""/>
            </a:pPr>
            <a:r>
              <a:rPr lang="pl-PL"/>
              <a:t>Kliknij, aby edytować format tekstu konspektu</a:t>
            </a:r>
            <a:endParaRPr/>
          </a:p>
          <a:p>
            <a:pPr lvl="1">
              <a:buSzPct val="75000"/>
              <a:buFont typeface="StarSymbol"/>
              <a:buChar char=""/>
            </a:pPr>
            <a:r>
              <a:rPr lang="pl-PL"/>
              <a:t>Drugi poziom konspektu</a:t>
            </a:r>
            <a:endParaRPr/>
          </a:p>
          <a:p>
            <a:pPr lvl="2">
              <a:buSzPct val="45000"/>
              <a:buFont typeface="StarSymbol"/>
              <a:buChar char=""/>
            </a:pPr>
            <a:r>
              <a:rPr lang="pl-PL"/>
              <a:t>Trzeci poziom konspektu</a:t>
            </a:r>
            <a:endParaRPr/>
          </a:p>
          <a:p>
            <a:pPr lvl="3">
              <a:buSzPct val="75000"/>
              <a:buFont typeface="StarSymbol"/>
              <a:buChar char=""/>
            </a:pPr>
            <a:r>
              <a:rPr lang="pl-PL"/>
              <a:t>Czwarty poziom konspektu</a:t>
            </a:r>
            <a:endParaRPr/>
          </a:p>
          <a:p>
            <a:pPr lvl="4">
              <a:buSzPct val="45000"/>
              <a:buFont typeface="StarSymbol"/>
              <a:buChar char=""/>
            </a:pPr>
            <a:r>
              <a:rPr lang="pl-PL"/>
              <a:t>Piąty poziom konspektu</a:t>
            </a:r>
            <a:endParaRPr/>
          </a:p>
          <a:p>
            <a:pPr lvl="5">
              <a:buSzPct val="45000"/>
              <a:buFont typeface="StarSymbol"/>
              <a:buChar char=""/>
            </a:pPr>
            <a:r>
              <a:rPr lang="pl-PL"/>
              <a:t>Szósty poziom konspektu</a:t>
            </a:r>
            <a:endParaRPr/>
          </a:p>
          <a:p>
            <a:pPr lvl="6">
              <a:buSzPct val="45000"/>
              <a:buFont typeface="StarSymbol"/>
              <a:buChar char=""/>
            </a:pPr>
            <a:r>
              <a:rPr lang="pl-PL"/>
              <a:t>Siódmy poziom konspektu</a:t>
            </a:r>
            <a:endParaRPr/>
          </a:p>
        </p:txBody>
      </p:sp>
    </p:spTree>
  </p:cSld>
  <p:clrMap accent1="accent1" accent2="accent2" accent3="accent3" accent4="accent4" accent5="accent5" accent6="accent6" bg1="lt1" bg2="lt2" folHlink="folHlink" hlink="hlink" tx1="dk1" tx2="dk2"/>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8" name="CustomShape 1"/>
          <p:cNvSpPr/>
          <p:nvPr/>
        </p:nvSpPr>
        <p:spPr>
          <a:xfrm>
            <a:off x="432000" y="1584000"/>
            <a:ext cx="6039000" cy="4715280"/>
          </a:xfrm>
          <a:prstGeom prst="rect">
            <a:avLst/>
          </a:prstGeom>
        </p:spPr>
        <p:txBody>
          <a:bodyPr anchor="ctr" bIns="45000" lIns="90000" rIns="90000" tIns="45000"/>
          <a:p>
            <a:pPr algn="ctr"/>
            <a:endParaRPr/>
          </a:p>
          <a:p>
            <a:pPr algn="ctr"/>
            <a:r>
              <a:rPr b="1" lang="pl-PL" sz="4400">
                <a:solidFill>
                  <a:srgbClr val="000000"/>
                </a:solidFill>
                <a:latin typeface="Calibri"/>
              </a:rPr>
              <a:t>„</a:t>
            </a:r>
            <a:r>
              <a:rPr b="1" lang="pl-PL" sz="4400">
                <a:solidFill>
                  <a:srgbClr val="000000"/>
                </a:solidFill>
                <a:latin typeface="Calibri"/>
              </a:rPr>
              <a:t>ZDROWY ORGANIZM CZŁOWIEKA JAKO CUDOWNA MASZYNA”</a:t>
            </a:r>
            <a:endParaRPr/>
          </a:p>
          <a:p>
            <a:pPr algn="ctr">
              <a:lnSpc>
                <a:spcPct val="100000"/>
              </a:lnSpc>
            </a:pPr>
            <a:endParaRPr/>
          </a:p>
        </p:txBody>
      </p:sp>
      <p:sp>
        <p:nvSpPr>
          <p:cNvPr id="69" name="CustomShape 2"/>
          <p:cNvSpPr/>
          <p:nvPr/>
        </p:nvSpPr>
        <p:spPr>
          <a:xfrm>
            <a:off x="928800" y="6807240"/>
            <a:ext cx="4799160" cy="763920"/>
          </a:xfrm>
          <a:prstGeom prst="rect">
            <a:avLst/>
          </a:prstGeom>
        </p:spPr>
        <p:txBody>
          <a:bodyPr bIns="45000" lIns="90000" rIns="90000" tIns="45000"/>
          <a:p>
            <a:pPr algn="ctr">
              <a:lnSpc>
                <a:spcPct val="100000"/>
              </a:lnSpc>
            </a:pPr>
            <a:r>
              <a:rPr lang="pl-PL" sz="1200">
                <a:solidFill>
                  <a:srgbClr val="8b8b8b"/>
                </a:solidFill>
                <a:latin typeface="Calibri"/>
              </a:rPr>
              <a:t>OPRACOWAŁA :</a:t>
            </a:r>
            <a:endParaRPr/>
          </a:p>
          <a:p>
            <a:pPr algn="ctr">
              <a:lnSpc>
                <a:spcPct val="100000"/>
              </a:lnSpc>
            </a:pPr>
            <a:r>
              <a:rPr b="1" lang="pl-PL" sz="1200">
                <a:solidFill>
                  <a:srgbClr val="8b8b8b"/>
                </a:solidFill>
                <a:latin typeface="Calibri"/>
              </a:rPr>
              <a:t>Mgr INGA MATECKA </a:t>
            </a:r>
            <a:endParaRPr/>
          </a:p>
          <a:p>
            <a:pPr algn="ctr">
              <a:lnSpc>
                <a:spcPct val="100000"/>
              </a:lnSpc>
            </a:pPr>
            <a:r>
              <a:rPr lang="pl-PL" sz="1200">
                <a:solidFill>
                  <a:srgbClr val="8b8b8b"/>
                </a:solidFill>
                <a:latin typeface="Calibri"/>
              </a:rPr>
              <a:t>KOORDYNATO PROJEKTU NAUCZYCIEL  SP 12 W LESZNIE</a:t>
            </a:r>
            <a:endParaRPr/>
          </a:p>
          <a:p>
            <a:pPr algn="ctr">
              <a:lnSpc>
                <a:spcPct val="100000"/>
              </a:lnSpc>
            </a:pPr>
            <a:endParaRPr/>
          </a:p>
        </p:txBody>
      </p:sp>
    </p:spTree>
  </p:cSld>
  <p:timing>
    <p:tnLst>
      <p:par>
        <p:cTn dur="indefinite" id="1" nodeType="tmRoot" restart="never">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5" name="CustomShape 1"/>
          <p:cNvSpPr/>
          <p:nvPr/>
        </p:nvSpPr>
        <p:spPr>
          <a:xfrm>
            <a:off x="3288600" y="288360"/>
            <a:ext cx="700920" cy="577800"/>
          </a:xfrm>
          <a:prstGeom prst="rect">
            <a:avLst/>
          </a:prstGeom>
        </p:spPr>
        <p:txBody>
          <a:bodyPr anchor="ctr" bIns="45000" lIns="90000" rIns="90000" tIns="45000" wrap="none"/>
          <a:p>
            <a:pPr algn="ctr">
              <a:lnSpc>
                <a:spcPct val="100000"/>
              </a:lnSpc>
            </a:pPr>
            <a:endParaRPr/>
          </a:p>
          <a:p>
            <a:pPr algn="ctr">
              <a:lnSpc>
                <a:spcPct val="100000"/>
              </a:lnSpc>
            </a:pPr>
            <a:r>
              <a:rPr b="1" lang="pl-PL" sz="1600">
                <a:solidFill>
                  <a:srgbClr val="000000"/>
                </a:solidFill>
                <a:latin typeface="Arial"/>
                <a:ea typeface="Times New Roman"/>
              </a:rPr>
              <a:t>ŻYŁY</a:t>
            </a:r>
            <a:endParaRPr/>
          </a:p>
        </p:txBody>
      </p:sp>
      <p:sp>
        <p:nvSpPr>
          <p:cNvPr id="96" name="CustomShape 2"/>
          <p:cNvSpPr/>
          <p:nvPr/>
        </p:nvSpPr>
        <p:spPr>
          <a:xfrm>
            <a:off x="428760" y="682560"/>
            <a:ext cx="2856240" cy="8274960"/>
          </a:xfrm>
          <a:prstGeom prst="rect">
            <a:avLst/>
          </a:prstGeom>
        </p:spPr>
        <p:txBody>
          <a:bodyPr anchor="ctr" bIns="0" lIns="90000" rIns="90000" tIns="45000"/>
          <a:p>
            <a:pPr>
              <a:lnSpc>
                <a:spcPct val="100000"/>
              </a:lnSpc>
            </a:pPr>
            <a:r>
              <a:rPr lang="pl-PL">
                <a:solidFill>
                  <a:srgbClr val="000000"/>
                </a:solidFill>
                <a:latin typeface="Times New Roman"/>
              </a:rPr>
              <a:t>Połączone naczynia włosowate tworzą żyły prowadzące krew w kierunku serca. </a:t>
            </a:r>
            <a:endParaRPr/>
          </a:p>
          <a:p>
            <a:pPr>
              <a:lnSpc>
                <a:spcPct val="100000"/>
              </a:lnSpc>
            </a:pPr>
            <a:r>
              <a:rPr lang="pl-PL">
                <a:solidFill>
                  <a:srgbClr val="000000"/>
                </a:solidFill>
                <a:latin typeface="Times New Roman"/>
              </a:rPr>
              <a:t>Z żył kończyn dolnych i tułowia powstaje duża </a:t>
            </a:r>
            <a:r>
              <a:rPr b="1" lang="pl-PL" u="sng">
                <a:solidFill>
                  <a:srgbClr val="000000"/>
                </a:solidFill>
                <a:latin typeface="Times New Roman"/>
              </a:rPr>
              <a:t>żyła</a:t>
            </a:r>
            <a:r>
              <a:rPr lang="pl-PL" u="sng">
                <a:solidFill>
                  <a:srgbClr val="000000"/>
                </a:solidFill>
                <a:latin typeface="Times New Roman"/>
              </a:rPr>
              <a:t> </a:t>
            </a:r>
            <a:r>
              <a:rPr b="1" lang="pl-PL" u="sng">
                <a:solidFill>
                  <a:srgbClr val="000000"/>
                </a:solidFill>
                <a:latin typeface="Times New Roman"/>
              </a:rPr>
              <a:t>główna dolna</a:t>
            </a:r>
            <a:r>
              <a:rPr lang="pl-PL">
                <a:solidFill>
                  <a:srgbClr val="000000"/>
                </a:solidFill>
                <a:latin typeface="Times New Roman"/>
              </a:rPr>
              <a:t>, z kończyn górnych głowy i szyi powstaje </a:t>
            </a:r>
            <a:r>
              <a:rPr b="1" lang="pl-PL" u="sng">
                <a:solidFill>
                  <a:srgbClr val="000000"/>
                </a:solidFill>
                <a:latin typeface="Times New Roman"/>
              </a:rPr>
              <a:t>żyła główna górna</a:t>
            </a:r>
            <a:r>
              <a:rPr lang="pl-PL">
                <a:solidFill>
                  <a:srgbClr val="000000"/>
                </a:solidFill>
                <a:latin typeface="Times New Roman"/>
              </a:rPr>
              <a:t>. </a:t>
            </a:r>
            <a:endParaRPr/>
          </a:p>
          <a:p>
            <a:pPr>
              <a:lnSpc>
                <a:spcPct val="100000"/>
              </a:lnSpc>
            </a:pPr>
            <a:r>
              <a:rPr lang="pl-PL">
                <a:solidFill>
                  <a:srgbClr val="000000"/>
                </a:solidFill>
                <a:latin typeface="Times New Roman"/>
              </a:rPr>
              <a:t>Obie te żyły uchodzą do przedsionka prawego. </a:t>
            </a:r>
            <a:endParaRPr/>
          </a:p>
          <a:p>
            <a:pPr>
              <a:lnSpc>
                <a:spcPct val="100000"/>
              </a:lnSpc>
            </a:pPr>
            <a:r>
              <a:rPr b="1" i="1" lang="pl-PL" u="sng">
                <a:solidFill>
                  <a:srgbClr val="000000"/>
                </a:solidFill>
                <a:latin typeface="Arial"/>
                <a:ea typeface="Times New Roman"/>
              </a:rPr>
              <a:t>Jak żyły utrzymują obieg krwi?</a:t>
            </a:r>
            <a:endParaRPr/>
          </a:p>
          <a:p>
            <a:pPr>
              <a:lnSpc>
                <a:spcPct val="100000"/>
              </a:lnSpc>
            </a:pPr>
            <a:r>
              <a:rPr lang="pl-PL">
                <a:solidFill>
                  <a:srgbClr val="000000"/>
                </a:solidFill>
                <a:latin typeface="Arial"/>
                <a:ea typeface="Times New Roman"/>
              </a:rPr>
              <a:t>Ponieważ serce jest tak daleko, żyłom potrzebna jest pomoc w przesuwaniu krwi w kierunku serca. Wiele żył otrzymuje tę pomoc od tętnic leżących obok nich. </a:t>
            </a:r>
            <a:endParaRPr/>
          </a:p>
          <a:p>
            <a:pPr>
              <a:lnSpc>
                <a:spcPct val="100000"/>
              </a:lnSpc>
            </a:pPr>
            <a:r>
              <a:rPr lang="pl-PL">
                <a:solidFill>
                  <a:srgbClr val="000000"/>
                </a:solidFill>
                <a:latin typeface="Arial"/>
                <a:ea typeface="Times New Roman"/>
              </a:rPr>
              <a:t>Z każdym uderzeniem, serce tętnic pęcznieje, naciskając na sąsiadujące żyły.</a:t>
            </a:r>
            <a:endParaRPr/>
          </a:p>
          <a:p>
            <a:pPr>
              <a:lnSpc>
                <a:spcPct val="100000"/>
              </a:lnSpc>
            </a:pPr>
            <a:r>
              <a:rPr lang="pl-PL">
                <a:solidFill>
                  <a:srgbClr val="000000"/>
                </a:solidFill>
                <a:latin typeface="Arial"/>
                <a:ea typeface="Times New Roman"/>
              </a:rPr>
              <a:t> </a:t>
            </a:r>
            <a:r>
              <a:rPr lang="pl-PL">
                <a:solidFill>
                  <a:srgbClr val="000000"/>
                </a:solidFill>
                <a:latin typeface="Arial"/>
                <a:ea typeface="Times New Roman"/>
              </a:rPr>
              <a:t>Wewnątrz żył otwierają się i zamykają się zastawki, aby utrzymać krew w ruchu. </a:t>
            </a:r>
            <a:endParaRPr/>
          </a:p>
          <a:p>
            <a:pPr>
              <a:lnSpc>
                <a:spcPct val="100000"/>
              </a:lnSpc>
            </a:pPr>
            <a:endParaRPr/>
          </a:p>
        </p:txBody>
      </p:sp>
      <p:pic>
        <p:nvPicPr>
          <p:cNvPr descr="" id="97" name="Picture 3"/>
          <p:cNvPicPr/>
          <p:nvPr/>
        </p:nvPicPr>
        <p:blipFill>
          <a:blip r:embed="rId1"/>
          <a:stretch>
            <a:fillRect/>
          </a:stretch>
        </p:blipFill>
        <p:spPr>
          <a:xfrm>
            <a:off x="3071880" y="1143000"/>
            <a:ext cx="3141720" cy="7221600"/>
          </a:xfrm>
          <a:prstGeom prst="rect">
            <a:avLst/>
          </a:prstGeom>
        </p:spPr>
      </p:pic>
    </p:spTree>
  </p:cSld>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8" name="CustomShape 1"/>
          <p:cNvSpPr/>
          <p:nvPr/>
        </p:nvSpPr>
        <p:spPr>
          <a:xfrm>
            <a:off x="500040" y="294480"/>
            <a:ext cx="5572440" cy="1712160"/>
          </a:xfrm>
          <a:prstGeom prst="rect">
            <a:avLst/>
          </a:prstGeom>
        </p:spPr>
        <p:txBody>
          <a:bodyPr anchor="ctr" bIns="38160" lIns="90000" rIns="90000" tIns="152280"/>
          <a:p>
            <a:pPr algn="ctr">
              <a:lnSpc>
                <a:spcPct val="100000"/>
              </a:lnSpc>
            </a:pPr>
            <a:r>
              <a:rPr b="1" lang="pl-PL" sz="1600">
                <a:solidFill>
                  <a:srgbClr val="000000"/>
                </a:solidFill>
                <a:latin typeface="Times New Roman"/>
              </a:rPr>
              <a:t>HEMOGLOBINA</a:t>
            </a:r>
            <a:endParaRPr/>
          </a:p>
          <a:p>
            <a:pPr algn="ctr">
              <a:lnSpc>
                <a:spcPct val="100000"/>
              </a:lnSpc>
            </a:pPr>
            <a:endParaRPr/>
          </a:p>
          <a:p>
            <a:pPr>
              <a:lnSpc>
                <a:spcPct val="100000"/>
              </a:lnSpc>
            </a:pPr>
            <a:r>
              <a:rPr lang="pl-PL" sz="1400">
                <a:solidFill>
                  <a:srgbClr val="000000"/>
                </a:solidFill>
                <a:latin typeface="Arial"/>
                <a:ea typeface="Times New Roman"/>
              </a:rPr>
              <a:t>Hemoglobina to barwnik nadający zabarwienie właściwe krwi                                                 tętniczej.</a:t>
            </a:r>
            <a:endParaRPr/>
          </a:p>
          <a:p>
            <a:pPr>
              <a:lnSpc>
                <a:spcPct val="100000"/>
              </a:lnSpc>
            </a:pPr>
            <a:r>
              <a:rPr lang="pl-PL" sz="1400">
                <a:solidFill>
                  <a:srgbClr val="000000"/>
                </a:solidFill>
                <a:latin typeface="Arial"/>
                <a:ea typeface="Times New Roman"/>
              </a:rPr>
              <a:t> </a:t>
            </a:r>
            <a:r>
              <a:rPr lang="pl-PL" sz="1400">
                <a:solidFill>
                  <a:srgbClr val="000000"/>
                </a:solidFill>
                <a:latin typeface="Arial"/>
                <a:ea typeface="Times New Roman"/>
              </a:rPr>
              <a:t>Krwinki czerwone zawierają hemoglobinę – barwnik czerwony –</a:t>
            </a:r>
            <a:endParaRPr/>
          </a:p>
          <a:p>
            <a:pPr>
              <a:lnSpc>
                <a:spcPct val="100000"/>
              </a:lnSpc>
            </a:pPr>
            <a:r>
              <a:rPr lang="pl-PL" sz="1400">
                <a:solidFill>
                  <a:srgbClr val="000000"/>
                </a:solidFill>
                <a:latin typeface="Arial"/>
                <a:ea typeface="Times New Roman"/>
              </a:rPr>
              <a:t> </a:t>
            </a:r>
            <a:r>
              <a:rPr lang="pl-PL" sz="1400">
                <a:solidFill>
                  <a:srgbClr val="000000"/>
                </a:solidFill>
                <a:latin typeface="Arial"/>
                <a:ea typeface="Times New Roman"/>
              </a:rPr>
              <a:t>w którego skład wchodzi żelazo, nadające krwi jej barwę. </a:t>
            </a:r>
            <a:endParaRPr/>
          </a:p>
          <a:p>
            <a:pPr>
              <a:lnSpc>
                <a:spcPct val="100000"/>
              </a:lnSpc>
            </a:pPr>
            <a:endParaRPr/>
          </a:p>
        </p:txBody>
      </p:sp>
      <p:pic>
        <p:nvPicPr>
          <p:cNvPr descr="" id="99" name="Picture 1"/>
          <p:cNvPicPr/>
          <p:nvPr/>
        </p:nvPicPr>
        <p:blipFill>
          <a:blip r:embed="rId1"/>
          <a:stretch>
            <a:fillRect/>
          </a:stretch>
        </p:blipFill>
        <p:spPr>
          <a:xfrm>
            <a:off x="428760" y="2000160"/>
            <a:ext cx="5713560" cy="3356280"/>
          </a:xfrm>
          <a:prstGeom prst="rect">
            <a:avLst/>
          </a:prstGeom>
        </p:spPr>
      </p:pic>
      <p:sp>
        <p:nvSpPr>
          <p:cNvPr id="100" name="CustomShape 2"/>
          <p:cNvSpPr/>
          <p:nvPr/>
        </p:nvSpPr>
        <p:spPr>
          <a:xfrm flipV="1">
            <a:off x="6143760" y="7545600"/>
            <a:ext cx="5785200" cy="1794240"/>
          </a:xfrm>
          <a:prstGeom prst="rect">
            <a:avLst/>
          </a:prstGeom>
        </p:spPr>
        <p:txBody>
          <a:bodyPr bIns="45000" lIns="90000" rIns="90000" tIns="45000"/>
          <a:p>
            <a:pPr algn="just">
              <a:lnSpc>
                <a:spcPct val="100000"/>
              </a:lnSpc>
            </a:pPr>
            <a:r>
              <a:rPr lang="pl-PL" sz="1400">
                <a:solidFill>
                  <a:srgbClr val="000000"/>
                </a:solidFill>
                <a:latin typeface="Arial"/>
                <a:ea typeface="Times New Roman"/>
              </a:rPr>
              <a:t>Barwa krwi różni się w zależności od zawartości w niej tlenu. </a:t>
            </a:r>
            <a:endParaRPr/>
          </a:p>
          <a:p>
            <a:pPr algn="just">
              <a:lnSpc>
                <a:spcPct val="100000"/>
              </a:lnSpc>
            </a:pPr>
            <a:r>
              <a:rPr lang="pl-PL" sz="1400">
                <a:solidFill>
                  <a:srgbClr val="000000"/>
                </a:solidFill>
                <a:latin typeface="Arial"/>
                <a:ea typeface="Times New Roman"/>
              </a:rPr>
              <a:t>Jest najbardziej czerwona, gdy hemoglobina jest całkowicie wysycona tlenem. </a:t>
            </a:r>
            <a:endParaRPr/>
          </a:p>
          <a:p>
            <a:pPr algn="just">
              <a:lnSpc>
                <a:spcPct val="100000"/>
              </a:lnSpc>
            </a:pPr>
            <a:r>
              <a:rPr lang="pl-PL" sz="1400">
                <a:solidFill>
                  <a:srgbClr val="000000"/>
                </a:solidFill>
                <a:latin typeface="Arial"/>
                <a:ea typeface="Times New Roman"/>
              </a:rPr>
              <a:t>Krwinki czerwone mają kształt talerzowaty i są obustronnie wklęsłe.</a:t>
            </a:r>
            <a:endParaRPr/>
          </a:p>
          <a:p>
            <a:pPr algn="just">
              <a:lnSpc>
                <a:spcPct val="100000"/>
              </a:lnSpc>
            </a:pPr>
            <a:r>
              <a:rPr lang="pl-PL" sz="1400">
                <a:solidFill>
                  <a:srgbClr val="000000"/>
                </a:solidFill>
                <a:latin typeface="Arial"/>
                <a:ea typeface="Times New Roman"/>
              </a:rPr>
              <a:t> </a:t>
            </a:r>
            <a:r>
              <a:rPr lang="pl-PL" sz="1400">
                <a:solidFill>
                  <a:srgbClr val="000000"/>
                </a:solidFill>
                <a:latin typeface="Arial"/>
                <a:ea typeface="Times New Roman"/>
              </a:rPr>
              <a:t>Nie mają jąder komórki. Żyją około 120 dni. </a:t>
            </a:r>
            <a:endParaRPr/>
          </a:p>
          <a:p>
            <a:pPr algn="just">
              <a:lnSpc>
                <a:spcPct val="100000"/>
              </a:lnSpc>
            </a:pPr>
            <a:r>
              <a:rPr lang="pl-PL" sz="1400">
                <a:solidFill>
                  <a:srgbClr val="000000"/>
                </a:solidFill>
                <a:latin typeface="Arial"/>
                <a:ea typeface="Times New Roman"/>
              </a:rPr>
              <a:t>Po czym zostają wyjałowione z krwiobiegu przez śledzionę albo wątrobę, gdyż rozkładając się nie mogą się przecisnąć przez wąskie naczynia włosowate tych narządów.</a:t>
            </a:r>
            <a:endParaRPr/>
          </a:p>
        </p:txBody>
      </p:sp>
    </p:spTree>
  </p:cSld>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1" name="CustomShape 1"/>
          <p:cNvSpPr/>
          <p:nvPr/>
        </p:nvSpPr>
        <p:spPr>
          <a:xfrm>
            <a:off x="0" y="225000"/>
            <a:ext cx="6856560" cy="2069640"/>
          </a:xfrm>
          <a:prstGeom prst="rect">
            <a:avLst/>
          </a:prstGeom>
        </p:spPr>
        <p:txBody>
          <a:bodyPr anchor="ctr" bIns="0" lIns="90000" rIns="90000" tIns="152280"/>
          <a:p>
            <a:pPr algn="ctr">
              <a:lnSpc>
                <a:spcPct val="100000"/>
              </a:lnSpc>
            </a:pPr>
            <a:r>
              <a:rPr b="1" lang="pl-PL" sz="1600">
                <a:solidFill>
                  <a:srgbClr val="000000"/>
                </a:solidFill>
                <a:latin typeface="Times New Roman"/>
              </a:rPr>
              <a:t>UKŁAD ODDECHOWY</a:t>
            </a:r>
            <a:endParaRPr/>
          </a:p>
          <a:p>
            <a:pPr algn="ctr">
              <a:lnSpc>
                <a:spcPct val="100000"/>
              </a:lnSpc>
            </a:pPr>
            <a:r>
              <a:rPr b="1" i="1" lang="pl-PL" sz="1200">
                <a:solidFill>
                  <a:srgbClr val="000000"/>
                </a:solidFill>
                <a:latin typeface="Arial"/>
                <a:ea typeface="Times New Roman"/>
              </a:rPr>
              <a:t>„</a:t>
            </a:r>
            <a:r>
              <a:rPr b="1" i="1" lang="pl-PL" sz="1200">
                <a:solidFill>
                  <a:srgbClr val="000000"/>
                </a:solidFill>
                <a:latin typeface="Arial"/>
                <a:ea typeface="Times New Roman"/>
              </a:rPr>
              <a:t>Oddech to duch życia”</a:t>
            </a:r>
            <a:endParaRPr/>
          </a:p>
          <a:p>
            <a:pPr algn="ctr">
              <a:lnSpc>
                <a:spcPct val="100000"/>
              </a:lnSpc>
            </a:pPr>
            <a:r>
              <a:rPr lang="pl-PL" sz="1400">
                <a:solidFill>
                  <a:srgbClr val="000000"/>
                </a:solidFill>
                <a:latin typeface="Arial"/>
                <a:ea typeface="Times New Roman"/>
              </a:rPr>
              <a:t>tak uważano w starożytności</a:t>
            </a:r>
            <a:endParaRPr/>
          </a:p>
          <a:p>
            <a:pPr algn="just">
              <a:lnSpc>
                <a:spcPct val="100000"/>
              </a:lnSpc>
            </a:pPr>
            <a:r>
              <a:rPr lang="pl-PL" sz="1400">
                <a:solidFill>
                  <a:srgbClr val="000000"/>
                </a:solidFill>
                <a:latin typeface="Arial"/>
                <a:ea typeface="Times New Roman"/>
              </a:rPr>
              <a:t>Przy każdym oddechu wprowadzamy do organizmu powietrze zawierające tlen,    który jest niezbędny do funkcjonowania naszego organizmu.</a:t>
            </a:r>
            <a:endParaRPr/>
          </a:p>
          <a:p>
            <a:pPr algn="just">
              <a:lnSpc>
                <a:spcPct val="100000"/>
              </a:lnSpc>
            </a:pPr>
            <a:r>
              <a:rPr lang="pl-PL" sz="1400">
                <a:solidFill>
                  <a:srgbClr val="000000"/>
                </a:solidFill>
                <a:latin typeface="Arial"/>
                <a:ea typeface="Times New Roman"/>
              </a:rPr>
              <a:t>Wdychane powietrze przedostaje się do płuc. Tu właśnie tlen przenika do krwi, która rozprowadza go po całym ciele. Podczas wydechu płuca pozbywają się zużytego powietrza. Dorośli oddychają około 18 razy na minutę, a więc ponad 25 tysięcy razy dziennie. Dzieci oddychają jeszcze szybciej. </a:t>
            </a:r>
            <a:endParaRPr/>
          </a:p>
        </p:txBody>
      </p:sp>
      <p:pic>
        <p:nvPicPr>
          <p:cNvPr descr="" id="102" name="Picture 2"/>
          <p:cNvPicPr/>
          <p:nvPr/>
        </p:nvPicPr>
        <p:blipFill>
          <a:blip r:embed="rId1"/>
          <a:stretch>
            <a:fillRect/>
          </a:stretch>
        </p:blipFill>
        <p:spPr>
          <a:xfrm>
            <a:off x="500040" y="2428920"/>
            <a:ext cx="3564000" cy="3981600"/>
          </a:xfrm>
          <a:prstGeom prst="rect">
            <a:avLst/>
          </a:prstGeom>
        </p:spPr>
      </p:pic>
      <p:sp>
        <p:nvSpPr>
          <p:cNvPr id="103" name="CustomShape 2"/>
          <p:cNvSpPr/>
          <p:nvPr/>
        </p:nvSpPr>
        <p:spPr>
          <a:xfrm>
            <a:off x="4143240" y="2307240"/>
            <a:ext cx="2213280" cy="3741480"/>
          </a:xfrm>
          <a:prstGeom prst="rect">
            <a:avLst/>
          </a:prstGeom>
        </p:spPr>
        <p:txBody>
          <a:bodyPr anchor="ctr" bIns="45000" lIns="90000" rIns="90000" tIns="45000"/>
          <a:p>
            <a:pPr algn="just">
              <a:lnSpc>
                <a:spcPct val="100000"/>
              </a:lnSpc>
            </a:pPr>
            <a:r>
              <a:rPr b="1" i="1" lang="pl-PL" sz="1200" u="sng">
                <a:solidFill>
                  <a:srgbClr val="000000"/>
                </a:solidFill>
                <a:latin typeface="Arial"/>
                <a:ea typeface="Times New Roman"/>
              </a:rPr>
              <a:t>Dlaczego podczas wysiłku oddychamy szybciej?</a:t>
            </a:r>
            <a:endParaRPr/>
          </a:p>
          <a:p>
            <a:pPr algn="just">
              <a:lnSpc>
                <a:spcPct val="100000"/>
              </a:lnSpc>
            </a:pPr>
            <a:r>
              <a:rPr lang="pl-PL" sz="1200">
                <a:solidFill>
                  <a:srgbClr val="000000"/>
                </a:solidFill>
                <a:latin typeface="Arial"/>
                <a:ea typeface="Times New Roman"/>
              </a:rPr>
              <a:t>Podczas wysiłku fizycznego mięśnie intensywniej pracują i dlatego wymagają więcej energii. Czerpią ją z pokarmu, który łączy się z tlenem pobieranym przez krew z narządów oddychania. Szybsze oddychanie zapewnia mięśniom większą ilość potrzebnego im tlenu.</a:t>
            </a:r>
            <a:endParaRPr/>
          </a:p>
          <a:p>
            <a:pPr algn="just">
              <a:lnSpc>
                <a:spcPct val="100000"/>
              </a:lnSpc>
            </a:pPr>
            <a:r>
              <a:rPr lang="pl-PL" sz="1200">
                <a:solidFill>
                  <a:srgbClr val="000000"/>
                </a:solidFill>
                <a:latin typeface="Arial"/>
                <a:ea typeface="Times New Roman"/>
              </a:rPr>
              <a:t>Podczas siedzenia lub stania wdychane powietrze wypełnia płuca jedynie w około 10%. W czasie dużego wysiłku wartość ta wzrasta do 60%.</a:t>
            </a:r>
            <a:endParaRPr/>
          </a:p>
        </p:txBody>
      </p:sp>
      <p:sp>
        <p:nvSpPr>
          <p:cNvPr id="104" name="CustomShape 3"/>
          <p:cNvSpPr/>
          <p:nvPr/>
        </p:nvSpPr>
        <p:spPr>
          <a:xfrm>
            <a:off x="285840" y="6686280"/>
            <a:ext cx="6285240" cy="2098800"/>
          </a:xfrm>
          <a:prstGeom prst="rect">
            <a:avLst/>
          </a:prstGeom>
        </p:spPr>
        <p:txBody>
          <a:bodyPr anchor="ctr" bIns="45000" lIns="90000" rIns="90000" tIns="45000"/>
          <a:p>
            <a:pPr>
              <a:lnSpc>
                <a:spcPct val="100000"/>
              </a:lnSpc>
            </a:pPr>
            <a:r>
              <a:rPr b="1" i="1" lang="pl-PL" sz="1200" u="sng">
                <a:solidFill>
                  <a:srgbClr val="000000"/>
                </a:solidFill>
                <a:latin typeface="Arial"/>
                <a:ea typeface="Times New Roman"/>
              </a:rPr>
              <a:t>Dlaczego powinno się oddychać nosem? </a:t>
            </a:r>
            <a:endParaRPr/>
          </a:p>
          <a:p>
            <a:pPr>
              <a:lnSpc>
                <a:spcPct val="100000"/>
              </a:lnSpc>
            </a:pPr>
            <a:r>
              <a:rPr lang="pl-PL" sz="1200">
                <a:solidFill>
                  <a:srgbClr val="000000"/>
                </a:solidFill>
                <a:latin typeface="Arial"/>
                <a:ea typeface="Times New Roman"/>
              </a:rPr>
              <a:t>Powietrze wdychane nosem ogrzewa się w nim do temperatury odpowiedniej dla płuc i nawilża się oraz oczyszcza lepiej niż wdychane przez usta. Zanieczyszczenia osiadają na włoskach w jamie nosowej. Pewną ilość pyłów wychwytuje śluz, a drobne rząski przesuwają je do gardła, gdzie są połykane.</a:t>
            </a:r>
            <a:endParaRPr/>
          </a:p>
          <a:p>
            <a:pPr>
              <a:lnSpc>
                <a:spcPct val="100000"/>
              </a:lnSpc>
            </a:pPr>
            <a:r>
              <a:rPr b="1" i="1" lang="pl-PL" sz="1200" u="sng">
                <a:solidFill>
                  <a:srgbClr val="000000"/>
                </a:solidFill>
                <a:latin typeface="Arial"/>
                <a:ea typeface="Times New Roman"/>
              </a:rPr>
              <a:t>Dlaczego jest trudniej oddychać na szczycie góry?</a:t>
            </a:r>
            <a:endParaRPr/>
          </a:p>
          <a:p>
            <a:pPr>
              <a:lnSpc>
                <a:spcPct val="100000"/>
              </a:lnSpc>
            </a:pPr>
            <a:r>
              <a:rPr lang="pl-PL" sz="1200">
                <a:solidFill>
                  <a:srgbClr val="000000"/>
                </a:solidFill>
                <a:latin typeface="Arial"/>
                <a:ea typeface="Times New Roman"/>
              </a:rPr>
              <a:t>Powietrze rozrzedza się wraz ze wzrostem wysokości. Oznacza to, że każdy wdech dostarcza mniej tlenu niż normalnie. Dlatego na wysokiej górze oddycha się trudniej. </a:t>
            </a:r>
            <a:endParaRPr/>
          </a:p>
          <a:p>
            <a:pPr>
              <a:lnSpc>
                <a:spcPct val="100000"/>
              </a:lnSpc>
            </a:pPr>
            <a:r>
              <a:rPr lang="pl-PL" sz="1200">
                <a:solidFill>
                  <a:srgbClr val="000000"/>
                </a:solidFill>
                <a:latin typeface="Arial"/>
                <a:ea typeface="Times New Roman"/>
              </a:rPr>
              <a:t>Układ oddechowy porównywany jest często to drzewa odwróconego korzeniami do góry, gdzie tchawica – to pień, a oskrzela są gałęziami. Oskrzela główne dzielą się na coraz mniejsze oskrzeliki podobnie do gałązek drzewa .</a:t>
            </a:r>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5" name="CustomShape 1"/>
          <p:cNvSpPr/>
          <p:nvPr/>
        </p:nvSpPr>
        <p:spPr>
          <a:xfrm>
            <a:off x="0" y="293040"/>
            <a:ext cx="6856560" cy="1430280"/>
          </a:xfrm>
          <a:prstGeom prst="rect">
            <a:avLst/>
          </a:prstGeom>
        </p:spPr>
        <p:txBody>
          <a:bodyPr anchor="ctr" bIns="0" lIns="90000" rIns="90000" tIns="152280"/>
          <a:p>
            <a:pPr algn="ctr">
              <a:lnSpc>
                <a:spcPct val="100000"/>
              </a:lnSpc>
            </a:pPr>
            <a:r>
              <a:rPr b="1" lang="pl-PL" sz="1600">
                <a:solidFill>
                  <a:srgbClr val="000000"/>
                </a:solidFill>
                <a:latin typeface="Times New Roman"/>
              </a:rPr>
              <a:t>NOS</a:t>
            </a:r>
            <a:endParaRPr/>
          </a:p>
          <a:p>
            <a:pPr algn="ctr">
              <a:lnSpc>
                <a:spcPct val="100000"/>
              </a:lnSpc>
            </a:pPr>
            <a:endParaRPr/>
          </a:p>
          <a:p>
            <a:pPr>
              <a:lnSpc>
                <a:spcPct val="100000"/>
              </a:lnSpc>
            </a:pPr>
            <a:r>
              <a:rPr lang="pl-PL" sz="1400">
                <a:solidFill>
                  <a:srgbClr val="000000"/>
                </a:solidFill>
                <a:latin typeface="Arial"/>
                <a:ea typeface="Times New Roman"/>
              </a:rPr>
              <a:t>Jeśli do nosa dostaną się pył albo zarazki „kichasz”, by się ich pozbyć. Płuca gwałtownie wyrzucają wówczas powietrze.</a:t>
            </a:r>
            <a:endParaRPr/>
          </a:p>
          <a:p>
            <a:pPr>
              <a:lnSpc>
                <a:spcPct val="100000"/>
              </a:lnSpc>
            </a:pPr>
            <a:r>
              <a:rPr lang="pl-PL" sz="1400">
                <a:solidFill>
                  <a:srgbClr val="000000"/>
                </a:solidFill>
                <a:latin typeface="Arial"/>
                <a:ea typeface="Times New Roman"/>
              </a:rPr>
              <a:t>Powietrze może przepływać z prędkością motocykla. Podczas kichania jest ono wyrzucane z szybkością ok. 160 km/h.</a:t>
            </a:r>
            <a:endParaRPr/>
          </a:p>
        </p:txBody>
      </p:sp>
      <p:pic>
        <p:nvPicPr>
          <p:cNvPr descr="" id="106" name="Picture 2"/>
          <p:cNvPicPr/>
          <p:nvPr/>
        </p:nvPicPr>
        <p:blipFill>
          <a:blip r:embed="rId1"/>
          <a:stretch>
            <a:fillRect/>
          </a:stretch>
        </p:blipFill>
        <p:spPr>
          <a:xfrm>
            <a:off x="285840" y="1571760"/>
            <a:ext cx="3313440" cy="4799160"/>
          </a:xfrm>
          <a:prstGeom prst="rect">
            <a:avLst/>
          </a:prstGeom>
        </p:spPr>
      </p:pic>
      <p:sp>
        <p:nvSpPr>
          <p:cNvPr id="107" name="CustomShape 2"/>
          <p:cNvSpPr/>
          <p:nvPr/>
        </p:nvSpPr>
        <p:spPr>
          <a:xfrm>
            <a:off x="3857760" y="1872000"/>
            <a:ext cx="2570400" cy="2861640"/>
          </a:xfrm>
          <a:prstGeom prst="rect">
            <a:avLst/>
          </a:prstGeom>
        </p:spPr>
        <p:txBody>
          <a:bodyPr anchor="ctr" bIns="45000" lIns="90000" rIns="90000" tIns="45000"/>
          <a:p>
            <a:pPr>
              <a:lnSpc>
                <a:spcPct val="100000"/>
              </a:lnSpc>
            </a:pPr>
            <a:r>
              <a:rPr b="1" i="1" lang="pl-PL" sz="1400" u="sng">
                <a:solidFill>
                  <a:srgbClr val="000000"/>
                </a:solidFill>
                <a:latin typeface="Arial"/>
                <a:ea typeface="Times New Roman"/>
              </a:rPr>
              <a:t>Do czego jest </a:t>
            </a:r>
            <a:endParaRPr/>
          </a:p>
          <a:p>
            <a:pPr>
              <a:lnSpc>
                <a:spcPct val="100000"/>
              </a:lnSpc>
            </a:pPr>
            <a:r>
              <a:rPr b="1" i="1" lang="pl-PL" sz="1400" u="sng">
                <a:solidFill>
                  <a:srgbClr val="000000"/>
                </a:solidFill>
                <a:latin typeface="Arial"/>
                <a:ea typeface="Times New Roman"/>
              </a:rPr>
              <a:t>potrzebny nos?</a:t>
            </a:r>
            <a:endParaRPr/>
          </a:p>
          <a:p>
            <a:pPr>
              <a:lnSpc>
                <a:spcPct val="100000"/>
              </a:lnSpc>
            </a:pPr>
            <a:r>
              <a:rPr lang="pl-PL" sz="1400">
                <a:solidFill>
                  <a:srgbClr val="000000"/>
                </a:solidFill>
                <a:latin typeface="Arial"/>
                <a:ea typeface="Times New Roman"/>
              </a:rPr>
              <a:t>Oczywiście nos służy do wąchania i oddychania. </a:t>
            </a:r>
            <a:endParaRPr/>
          </a:p>
          <a:p>
            <a:pPr>
              <a:lnSpc>
                <a:spcPct val="100000"/>
              </a:lnSpc>
            </a:pPr>
            <a:r>
              <a:rPr lang="pl-PL" sz="1400">
                <a:solidFill>
                  <a:srgbClr val="000000"/>
                </a:solidFill>
                <a:latin typeface="Arial"/>
                <a:ea typeface="Times New Roman"/>
              </a:rPr>
              <a:t>Wewnątrz niego znajdują się miliony czuciowych komórek węchowych,</a:t>
            </a:r>
            <a:endParaRPr/>
          </a:p>
          <a:p>
            <a:pPr>
              <a:lnSpc>
                <a:spcPct val="100000"/>
              </a:lnSpc>
            </a:pPr>
            <a:r>
              <a:rPr lang="pl-PL" sz="1400">
                <a:solidFill>
                  <a:srgbClr val="000000"/>
                </a:solidFill>
                <a:latin typeface="Arial"/>
                <a:ea typeface="Times New Roman"/>
              </a:rPr>
              <a:t> </a:t>
            </a:r>
            <a:r>
              <a:rPr lang="pl-PL" sz="1400">
                <a:solidFill>
                  <a:srgbClr val="000000"/>
                </a:solidFill>
                <a:latin typeface="Arial"/>
                <a:ea typeface="Times New Roman"/>
              </a:rPr>
              <a:t>odróżniających jeden zapach od drugiego. </a:t>
            </a:r>
            <a:endParaRPr/>
          </a:p>
          <a:p>
            <a:pPr>
              <a:lnSpc>
                <a:spcPct val="100000"/>
              </a:lnSpc>
            </a:pPr>
            <a:r>
              <a:rPr lang="pl-PL" sz="1400">
                <a:solidFill>
                  <a:srgbClr val="000000"/>
                </a:solidFill>
                <a:latin typeface="Arial"/>
                <a:ea typeface="Times New Roman"/>
              </a:rPr>
              <a:t>Nos także oczyszcza, ogrzewa i nawilża wdychane powietrze oraz czyni przyjemniejszym głos.</a:t>
            </a:r>
            <a:endParaRPr/>
          </a:p>
        </p:txBody>
      </p:sp>
      <p:sp>
        <p:nvSpPr>
          <p:cNvPr id="108" name="CustomShape 3"/>
          <p:cNvSpPr/>
          <p:nvPr/>
        </p:nvSpPr>
        <p:spPr>
          <a:xfrm>
            <a:off x="714240" y="6648120"/>
            <a:ext cx="5499360" cy="943560"/>
          </a:xfrm>
          <a:prstGeom prst="rect">
            <a:avLst/>
          </a:prstGeom>
        </p:spPr>
        <p:txBody>
          <a:bodyPr anchor="ctr" bIns="45000" lIns="90000" rIns="90000" tIns="45000"/>
          <a:p>
            <a:pPr algn="just">
              <a:lnSpc>
                <a:spcPct val="100000"/>
              </a:lnSpc>
            </a:pPr>
            <a:r>
              <a:rPr b="1" i="1" lang="pl-PL" sz="1400" u="sng">
                <a:solidFill>
                  <a:srgbClr val="000000"/>
                </a:solidFill>
                <a:latin typeface="Arial"/>
                <a:ea typeface="Times New Roman"/>
              </a:rPr>
              <a:t>Ile zapachów możemy rozróżnić?</a:t>
            </a:r>
            <a:endParaRPr/>
          </a:p>
          <a:p>
            <a:pPr algn="just">
              <a:lnSpc>
                <a:spcPct val="100000"/>
              </a:lnSpc>
            </a:pPr>
            <a:r>
              <a:rPr lang="pl-PL" sz="1400">
                <a:solidFill>
                  <a:srgbClr val="000000"/>
                </a:solidFill>
                <a:latin typeface="Arial"/>
                <a:ea typeface="Times New Roman"/>
              </a:rPr>
              <a:t>Większość ludzi rozróżnia około 4 tysięcy rozmaitych zapachów. Osoba o szczególnie wrażliwym nosie np. kucharz, kiper lub tzw. nos z wytwórni perfum, wyczuwa 10 tysięcy zapachów. </a:t>
            </a:r>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9" name="CustomShape 1"/>
          <p:cNvSpPr/>
          <p:nvPr/>
        </p:nvSpPr>
        <p:spPr>
          <a:xfrm>
            <a:off x="1643040" y="4320"/>
            <a:ext cx="3499200" cy="912960"/>
          </a:xfrm>
          <a:prstGeom prst="rect">
            <a:avLst/>
          </a:prstGeom>
        </p:spPr>
        <p:txBody>
          <a:bodyPr anchor="ctr" bIns="0" lIns="90000" rIns="90000" tIns="152280"/>
          <a:p>
            <a:pPr>
              <a:lnSpc>
                <a:spcPct val="100000"/>
              </a:lnSpc>
            </a:pPr>
            <a:endParaRPr/>
          </a:p>
          <a:p>
            <a:pPr>
              <a:lnSpc>
                <a:spcPct val="100000"/>
              </a:lnSpc>
            </a:pPr>
            <a:r>
              <a:rPr b="1" lang="pl-PL" sz="1600">
                <a:solidFill>
                  <a:srgbClr val="000000"/>
                </a:solidFill>
                <a:latin typeface="Times New Roman"/>
              </a:rPr>
              <a:t>DWUTLENEK WĘGLA – CO2</a:t>
            </a:r>
            <a:endParaRPr/>
          </a:p>
          <a:p>
            <a:pPr>
              <a:lnSpc>
                <a:spcPct val="100000"/>
              </a:lnSpc>
            </a:pPr>
            <a:endParaRPr/>
          </a:p>
        </p:txBody>
      </p:sp>
      <p:pic>
        <p:nvPicPr>
          <p:cNvPr descr="" id="110" name="Picture 1"/>
          <p:cNvPicPr/>
          <p:nvPr/>
        </p:nvPicPr>
        <p:blipFill>
          <a:blip r:embed="rId1"/>
          <a:stretch>
            <a:fillRect/>
          </a:stretch>
        </p:blipFill>
        <p:spPr>
          <a:xfrm>
            <a:off x="285840" y="1714320"/>
            <a:ext cx="5573880" cy="5392800"/>
          </a:xfrm>
          <a:prstGeom prst="rect">
            <a:avLst/>
          </a:prstGeom>
        </p:spPr>
      </p:pic>
      <p:sp>
        <p:nvSpPr>
          <p:cNvPr id="111" name="CustomShape 2"/>
          <p:cNvSpPr/>
          <p:nvPr/>
        </p:nvSpPr>
        <p:spPr>
          <a:xfrm>
            <a:off x="102600" y="540360"/>
            <a:ext cx="5794200" cy="1369800"/>
          </a:xfrm>
          <a:prstGeom prst="rect">
            <a:avLst/>
          </a:prstGeom>
        </p:spPr>
        <p:txBody>
          <a:bodyPr anchor="ctr" bIns="45000" lIns="90000" rIns="90000" tIns="45000" wrap="none"/>
          <a:p>
            <a:endParaRPr/>
          </a:p>
          <a:p>
            <a:pPr algn="just">
              <a:lnSpc>
                <a:spcPct val="100000"/>
              </a:lnSpc>
            </a:pPr>
            <a:r>
              <a:rPr lang="pl-PL" sz="1400">
                <a:solidFill>
                  <a:srgbClr val="000000"/>
                </a:solidFill>
                <a:latin typeface="Arial"/>
                <a:ea typeface="Times New Roman"/>
              </a:rPr>
              <a:t>    </a:t>
            </a:r>
            <a:r>
              <a:rPr lang="pl-PL" sz="1400">
                <a:solidFill>
                  <a:srgbClr val="000000"/>
                </a:solidFill>
                <a:latin typeface="Arial"/>
                <a:ea typeface="Times New Roman"/>
              </a:rPr>
              <a:t>Oddychanie doprowadza tlen do organizmu i odprowadza inny gaz –</a:t>
            </a:r>
            <a:endParaRPr/>
          </a:p>
          <a:p>
            <a:pPr algn="just">
              <a:lnSpc>
                <a:spcPct val="100000"/>
              </a:lnSpc>
            </a:pPr>
            <a:r>
              <a:rPr lang="pl-PL" sz="1400">
                <a:solidFill>
                  <a:srgbClr val="000000"/>
                </a:solidFill>
                <a:latin typeface="Arial"/>
                <a:ea typeface="Times New Roman"/>
              </a:rPr>
              <a:t> </a:t>
            </a:r>
            <a:r>
              <a:rPr lang="pl-PL" sz="1400">
                <a:solidFill>
                  <a:srgbClr val="000000"/>
                </a:solidFill>
                <a:latin typeface="Arial"/>
                <a:ea typeface="Times New Roman"/>
              </a:rPr>
              <a:t>dwutlenek węgla –</a:t>
            </a:r>
            <a:endParaRPr/>
          </a:p>
          <a:p>
            <a:pPr algn="just">
              <a:lnSpc>
                <a:spcPct val="100000"/>
              </a:lnSpc>
            </a:pPr>
            <a:r>
              <a:rPr lang="pl-PL" sz="1400">
                <a:solidFill>
                  <a:srgbClr val="000000"/>
                </a:solidFill>
                <a:latin typeface="Arial"/>
                <a:ea typeface="Times New Roman"/>
              </a:rPr>
              <a:t> </a:t>
            </a:r>
            <a:r>
              <a:rPr lang="pl-PL" sz="1400">
                <a:solidFill>
                  <a:srgbClr val="000000"/>
                </a:solidFill>
                <a:latin typeface="Arial"/>
                <a:ea typeface="Times New Roman"/>
              </a:rPr>
              <a:t>odpadowy produkt przemiany materii oraz parę wodną. </a:t>
            </a:r>
            <a:endParaRPr/>
          </a:p>
          <a:p>
            <a:pPr algn="just">
              <a:lnSpc>
                <a:spcPct val="100000"/>
              </a:lnSpc>
            </a:pPr>
            <a:r>
              <a:rPr lang="pl-PL" sz="1400">
                <a:solidFill>
                  <a:srgbClr val="000000"/>
                </a:solidFill>
                <a:latin typeface="Arial"/>
                <a:ea typeface="Times New Roman"/>
              </a:rPr>
              <a:t>Ta wymiana gazowa zachodzi w małych woreczkach pęcherzykowych, </a:t>
            </a:r>
            <a:endParaRPr/>
          </a:p>
          <a:p>
            <a:pPr algn="just">
              <a:lnSpc>
                <a:spcPct val="100000"/>
              </a:lnSpc>
            </a:pPr>
            <a:r>
              <a:rPr lang="pl-PL" sz="1400">
                <a:solidFill>
                  <a:srgbClr val="000000"/>
                </a:solidFill>
                <a:latin typeface="Arial"/>
                <a:ea typeface="Times New Roman"/>
              </a:rPr>
              <a:t>z których składa się prawie całe płuco. </a:t>
            </a:r>
            <a:endParaRPr/>
          </a:p>
        </p:txBody>
      </p:sp>
      <p:sp>
        <p:nvSpPr>
          <p:cNvPr id="112" name="CustomShape 3"/>
          <p:cNvSpPr/>
          <p:nvPr/>
        </p:nvSpPr>
        <p:spPr>
          <a:xfrm>
            <a:off x="428760" y="7358040"/>
            <a:ext cx="6427800" cy="1154880"/>
          </a:xfrm>
          <a:prstGeom prst="rect">
            <a:avLst/>
          </a:prstGeom>
        </p:spPr>
        <p:txBody>
          <a:bodyPr bIns="45000" lIns="90000" rIns="90000" tIns="45000"/>
          <a:p>
            <a:pPr>
              <a:lnSpc>
                <a:spcPct val="100000"/>
              </a:lnSpc>
            </a:pPr>
            <a:r>
              <a:rPr lang="pl-PL" sz="1400">
                <a:solidFill>
                  <a:srgbClr val="000000"/>
                </a:solidFill>
                <a:latin typeface="Arial"/>
              </a:rPr>
              <a:t>Tlen, który wnika do tych woreczków, przechodzi następnie do naczyń włosowatych – drobnych naczyń otaczających woreczki pęcherzykowe. Naczyniami krwionośnymi tlen jest rozprowadzany do wszystkich komórek organizmu. Podobnie dwutlenek węgla odbierany jest od komórek, przekazywany do woreczków pęcherzykowych i wydalany z płuc. </a:t>
            </a:r>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3" name="CustomShape 1"/>
          <p:cNvSpPr/>
          <p:nvPr/>
        </p:nvSpPr>
        <p:spPr>
          <a:xfrm>
            <a:off x="2571840" y="4320"/>
            <a:ext cx="2927520" cy="912960"/>
          </a:xfrm>
          <a:prstGeom prst="rect">
            <a:avLst/>
          </a:prstGeom>
        </p:spPr>
        <p:txBody>
          <a:bodyPr anchor="ctr" bIns="0" lIns="90000" rIns="90000" tIns="152280"/>
          <a:p>
            <a:pPr>
              <a:lnSpc>
                <a:spcPct val="100000"/>
              </a:lnSpc>
            </a:pPr>
            <a:endParaRPr/>
          </a:p>
          <a:p>
            <a:pPr>
              <a:lnSpc>
                <a:spcPct val="100000"/>
              </a:lnSpc>
            </a:pPr>
            <a:r>
              <a:rPr b="1" lang="pl-PL" sz="1600">
                <a:solidFill>
                  <a:srgbClr val="000000"/>
                </a:solidFill>
                <a:latin typeface="Times New Roman"/>
              </a:rPr>
              <a:t>TCHAWICA</a:t>
            </a:r>
            <a:endParaRPr/>
          </a:p>
          <a:p>
            <a:pPr>
              <a:lnSpc>
                <a:spcPct val="100000"/>
              </a:lnSpc>
            </a:pPr>
            <a:endParaRPr/>
          </a:p>
        </p:txBody>
      </p:sp>
      <p:pic>
        <p:nvPicPr>
          <p:cNvPr descr="" id="114" name="Picture 1"/>
          <p:cNvPicPr/>
          <p:nvPr/>
        </p:nvPicPr>
        <p:blipFill>
          <a:blip r:embed="rId1"/>
          <a:stretch>
            <a:fillRect/>
          </a:stretch>
        </p:blipFill>
        <p:spPr>
          <a:xfrm>
            <a:off x="839880" y="1865160"/>
            <a:ext cx="4292640" cy="5488200"/>
          </a:xfrm>
          <a:prstGeom prst="rect">
            <a:avLst/>
          </a:prstGeom>
        </p:spPr>
      </p:pic>
      <p:sp>
        <p:nvSpPr>
          <p:cNvPr id="115" name="CustomShape 2"/>
          <p:cNvSpPr/>
          <p:nvPr/>
        </p:nvSpPr>
        <p:spPr>
          <a:xfrm>
            <a:off x="0" y="541440"/>
            <a:ext cx="6856560" cy="1582920"/>
          </a:xfrm>
          <a:prstGeom prst="rect">
            <a:avLst/>
          </a:prstGeom>
        </p:spPr>
        <p:txBody>
          <a:bodyPr anchor="ctr" bIns="45000" lIns="90000" rIns="90000" tIns="45000"/>
          <a:p>
            <a:endParaRPr/>
          </a:p>
          <a:p>
            <a:pPr algn="just">
              <a:lnSpc>
                <a:spcPct val="100000"/>
              </a:lnSpc>
            </a:pPr>
            <a:r>
              <a:rPr lang="pl-PL" sz="1400">
                <a:solidFill>
                  <a:srgbClr val="000000"/>
                </a:solidFill>
                <a:latin typeface="Arial"/>
                <a:ea typeface="Times New Roman"/>
              </a:rPr>
              <a:t>Droga powietrza do wnętrza organizmu, niezależnie od tego, czy powietrze wchodzi przez nos czy usta, przechodzi do tchawicy, która znajduje się poniżej gardła. Tchawica doprowadza powietrze do płuc, gdzie rozgałęzia się przechodząc przez oskrzela. Oskrzela rozgałęziają się wielokrotnie, dochodząc do licznych drobnych pęcherzyków płucnych. W najmniejszych tlen przenika do naczyń krwionośnych a następnie do krwi. </a:t>
            </a:r>
            <a:endParaRPr/>
          </a:p>
        </p:txBody>
      </p:sp>
      <p:sp>
        <p:nvSpPr>
          <p:cNvPr id="116" name="CustomShape 3"/>
          <p:cNvSpPr/>
          <p:nvPr/>
        </p:nvSpPr>
        <p:spPr>
          <a:xfrm>
            <a:off x="714240" y="7286760"/>
            <a:ext cx="5570640" cy="1186560"/>
          </a:xfrm>
          <a:prstGeom prst="rect">
            <a:avLst/>
          </a:prstGeom>
        </p:spPr>
        <p:txBody>
          <a:bodyPr bIns="45000" lIns="90000" rIns="90000" tIns="45000"/>
          <a:p>
            <a:pPr>
              <a:lnSpc>
                <a:spcPct val="100000"/>
              </a:lnSpc>
            </a:pPr>
            <a:r>
              <a:rPr lang="pl-PL">
                <a:solidFill>
                  <a:srgbClr val="000000"/>
                </a:solidFill>
                <a:latin typeface="Calibri"/>
              </a:rPr>
              <a:t>Ludzie cierpiący na astmę lub choroby układu oddechowego stosują inhalatory. Lek wprowadzany takim urządzeniem do tchawicy powoduje rozszerzenie dróg oddechowych, co ułatwia oddychanie</a:t>
            </a:r>
            <a:endParaRPr/>
          </a:p>
        </p:txBody>
      </p:sp>
    </p:spTree>
  </p:cSld>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7" name="CustomShape 1"/>
          <p:cNvSpPr/>
          <p:nvPr/>
        </p:nvSpPr>
        <p:spPr>
          <a:xfrm>
            <a:off x="500040" y="155880"/>
            <a:ext cx="5927760" cy="2495880"/>
          </a:xfrm>
          <a:prstGeom prst="rect">
            <a:avLst/>
          </a:prstGeom>
        </p:spPr>
        <p:txBody>
          <a:bodyPr anchor="ctr" bIns="0" lIns="90000" rIns="90000" tIns="152280"/>
          <a:p>
            <a:pPr algn="ctr">
              <a:lnSpc>
                <a:spcPct val="100000"/>
              </a:lnSpc>
            </a:pPr>
            <a:r>
              <a:rPr b="1" lang="pl-PL" sz="1600">
                <a:solidFill>
                  <a:srgbClr val="000000"/>
                </a:solidFill>
                <a:latin typeface="Times New Roman"/>
              </a:rPr>
              <a:t>PŁUCA</a:t>
            </a:r>
            <a:endParaRPr/>
          </a:p>
          <a:p>
            <a:pPr algn="ctr">
              <a:lnSpc>
                <a:spcPct val="100000"/>
              </a:lnSpc>
            </a:pPr>
            <a:endParaRPr/>
          </a:p>
          <a:p>
            <a:pPr algn="just">
              <a:lnSpc>
                <a:spcPct val="100000"/>
              </a:lnSpc>
            </a:pPr>
            <a:r>
              <a:rPr lang="pl-PL" sz="1400">
                <a:solidFill>
                  <a:srgbClr val="000000"/>
                </a:solidFill>
                <a:latin typeface="Arial"/>
                <a:ea typeface="Times New Roman"/>
              </a:rPr>
              <a:t>Płuca znajdują się w klatce piersiowej. Otoczone są żebrami i oddzielone od brzucha przeponą, która jest przegrodą mięśniową o kształcie kapoty.</a:t>
            </a:r>
            <a:endParaRPr/>
          </a:p>
          <a:p>
            <a:pPr algn="just">
              <a:lnSpc>
                <a:spcPct val="100000"/>
              </a:lnSpc>
            </a:pPr>
            <a:r>
              <a:rPr lang="pl-PL" sz="1400">
                <a:solidFill>
                  <a:srgbClr val="000000"/>
                </a:solidFill>
                <a:latin typeface="Arial"/>
                <a:ea typeface="Times New Roman"/>
              </a:rPr>
              <a:t>Ponieważ płuca same nie wykonują ruchów, oddychanie zależy od ruchów przepony i mięśni międzyżebrowych klatki piersiowej. Gdy mięśnie te kurczą się, objętość klatki piersiowej powiększa się, a ciśnienie wewnątrz niej spada: płuca przez to się rozszerzają i wciągają powietrze. Gdy mięśnie te się rozkurczają, objętość klatki piersiowej maleje, a powietrze wypływa. </a:t>
            </a:r>
            <a:endParaRPr/>
          </a:p>
        </p:txBody>
      </p:sp>
      <p:pic>
        <p:nvPicPr>
          <p:cNvPr descr="" id="118" name="Picture 2"/>
          <p:cNvPicPr/>
          <p:nvPr/>
        </p:nvPicPr>
        <p:blipFill>
          <a:blip r:embed="rId1"/>
          <a:stretch>
            <a:fillRect/>
          </a:stretch>
        </p:blipFill>
        <p:spPr>
          <a:xfrm>
            <a:off x="285840" y="2286000"/>
            <a:ext cx="3899160" cy="6124680"/>
          </a:xfrm>
          <a:prstGeom prst="rect">
            <a:avLst/>
          </a:prstGeom>
        </p:spPr>
      </p:pic>
      <p:sp>
        <p:nvSpPr>
          <p:cNvPr id="119" name="CustomShape 2"/>
          <p:cNvSpPr/>
          <p:nvPr/>
        </p:nvSpPr>
        <p:spPr>
          <a:xfrm>
            <a:off x="4714920" y="3098520"/>
            <a:ext cx="1713240" cy="4992840"/>
          </a:xfrm>
          <a:prstGeom prst="rect">
            <a:avLst/>
          </a:prstGeom>
        </p:spPr>
        <p:txBody>
          <a:bodyPr anchor="ctr" bIns="45000" lIns="90000" rIns="90000" tIns="45000"/>
          <a:p>
            <a:pPr>
              <a:lnSpc>
                <a:spcPct val="100000"/>
              </a:lnSpc>
              <a:buFont typeface="StarSymbol"/>
              <a:buChar char="l"/>
            </a:pPr>
            <a:r>
              <a:rPr lang="pl-PL" sz="1400">
                <a:solidFill>
                  <a:srgbClr val="000000"/>
                </a:solidFill>
                <a:latin typeface="Arial"/>
                <a:ea typeface="Times New Roman"/>
              </a:rPr>
              <a:t>Dziecko rodzi się z różowymi płucami. W miarę jak rośnie w płucach pojawiają się czarne plamy pyłu węglowego – skutek zanieczyszczonego powietrza.</a:t>
            </a:r>
            <a:endParaRPr/>
          </a:p>
          <a:p>
            <a:pPr>
              <a:lnSpc>
                <a:spcPct val="100000"/>
              </a:lnSpc>
              <a:buFont typeface="StarSymbol"/>
              <a:buChar char="l"/>
            </a:pPr>
            <a:r>
              <a:rPr lang="pl-PL" sz="1400">
                <a:solidFill>
                  <a:srgbClr val="000000"/>
                </a:solidFill>
                <a:latin typeface="Arial"/>
                <a:ea typeface="Times New Roman"/>
              </a:rPr>
              <a:t>Podczas spoczynku oddychamy około 16 razy na minutę. Przy każdym oddechu pobiera się około 500 ml powietrza.</a:t>
            </a:r>
            <a:endParaRPr/>
          </a:p>
          <a:p>
            <a:pPr>
              <a:lnSpc>
                <a:spcPct val="100000"/>
              </a:lnSpc>
              <a:buFont typeface="StarSymbol"/>
              <a:buChar char="l"/>
            </a:pPr>
            <a:r>
              <a:rPr lang="pl-PL" sz="1400">
                <a:solidFill>
                  <a:srgbClr val="000000"/>
                </a:solidFill>
                <a:latin typeface="Arial"/>
                <a:ea typeface="Times New Roman"/>
              </a:rPr>
              <a:t>Płuco dorosłego mężczyzny zawiera przeciętnie 6 l powietrza, a kobiety 4,5 l. </a:t>
            </a:r>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0" name="CustomShape 1"/>
          <p:cNvSpPr/>
          <p:nvPr/>
        </p:nvSpPr>
        <p:spPr>
          <a:xfrm>
            <a:off x="0" y="290880"/>
            <a:ext cx="6856560" cy="1004040"/>
          </a:xfrm>
          <a:prstGeom prst="rect">
            <a:avLst/>
          </a:prstGeom>
        </p:spPr>
        <p:txBody>
          <a:bodyPr anchor="ctr" bIns="0" lIns="90000" rIns="90000" tIns="152280"/>
          <a:p>
            <a:pPr algn="ctr">
              <a:lnSpc>
                <a:spcPct val="100000"/>
              </a:lnSpc>
            </a:pPr>
            <a:r>
              <a:rPr b="1" lang="pl-PL" sz="1600">
                <a:solidFill>
                  <a:srgbClr val="000000"/>
                </a:solidFill>
                <a:latin typeface="Times New Roman"/>
              </a:rPr>
              <a:t>PĘCHERZYKI  PŁUCNE </a:t>
            </a:r>
            <a:endParaRPr/>
          </a:p>
          <a:p>
            <a:pPr algn="ctr">
              <a:lnSpc>
                <a:spcPct val="100000"/>
              </a:lnSpc>
            </a:pPr>
            <a:endParaRPr/>
          </a:p>
          <a:p>
            <a:pPr algn="just">
              <a:lnSpc>
                <a:spcPct val="100000"/>
              </a:lnSpc>
            </a:pPr>
            <a:r>
              <a:rPr lang="pl-PL" sz="1400">
                <a:solidFill>
                  <a:srgbClr val="000000"/>
                </a:solidFill>
                <a:latin typeface="Arial"/>
                <a:ea typeface="Times New Roman"/>
              </a:rPr>
              <a:t>Na końcu każdego oskrzelika, znajduje się grono woreczków napełnionych powietrzem, zwanych pęcherzykami płucnymi, w których odbywa się wymiana tlenu. </a:t>
            </a:r>
            <a:endParaRPr/>
          </a:p>
        </p:txBody>
      </p:sp>
      <p:pic>
        <p:nvPicPr>
          <p:cNvPr descr="" id="121" name="Picture 1"/>
          <p:cNvPicPr/>
          <p:nvPr/>
        </p:nvPicPr>
        <p:blipFill>
          <a:blip r:embed="rId1"/>
          <a:stretch>
            <a:fillRect/>
          </a:stretch>
        </p:blipFill>
        <p:spPr>
          <a:xfrm>
            <a:off x="857160" y="1500120"/>
            <a:ext cx="4943520" cy="4570560"/>
          </a:xfrm>
          <a:prstGeom prst="rect">
            <a:avLst/>
          </a:prstGeom>
        </p:spPr>
      </p:pic>
      <p:sp>
        <p:nvSpPr>
          <p:cNvPr id="122" name="CustomShape 2"/>
          <p:cNvSpPr/>
          <p:nvPr/>
        </p:nvSpPr>
        <p:spPr>
          <a:xfrm>
            <a:off x="571320" y="6227640"/>
            <a:ext cx="5570640" cy="2435400"/>
          </a:xfrm>
          <a:prstGeom prst="rect">
            <a:avLst/>
          </a:prstGeom>
        </p:spPr>
        <p:txBody>
          <a:bodyPr anchor="ctr" bIns="45000" lIns="90000" rIns="90000" tIns="45000"/>
          <a:p>
            <a:pPr algn="just">
              <a:lnSpc>
                <a:spcPct val="100000"/>
              </a:lnSpc>
            </a:pPr>
            <a:r>
              <a:rPr lang="pl-PL" sz="1400">
                <a:solidFill>
                  <a:srgbClr val="000000"/>
                </a:solidFill>
                <a:latin typeface="Arial"/>
                <a:ea typeface="Times New Roman"/>
              </a:rPr>
              <a:t>Pęcherzyki płucne są otoczone cieniutkimi naczyniami krwionośnymi. Kiedy krew przepływa przez te cienkie naczynia włosowate, zawarta w krwinkach czerwonych hemoglobina wychwytuje świeży tlen, a CO2 przenika z cienkich naczyń żylnych do światła pęcherzyka płucnego, skąd jest wydychany jako niezbędny produkt przemiany.</a:t>
            </a:r>
            <a:endParaRPr/>
          </a:p>
          <a:p>
            <a:pPr algn="just">
              <a:lnSpc>
                <a:spcPct val="100000"/>
              </a:lnSpc>
            </a:pPr>
            <a:r>
              <a:rPr lang="pl-PL" sz="1400">
                <a:solidFill>
                  <a:srgbClr val="000000"/>
                </a:solidFill>
                <a:latin typeface="Arial"/>
                <a:ea typeface="Times New Roman"/>
              </a:rPr>
              <a:t>Wymiana tlenu odbywa się na powierzchni około 700 ml pęcherzyków płucnych. Gdyby ułożyć pęcherzyki płucne obok siebie, pokryłyby prawie cały kort tenisowy.</a:t>
            </a:r>
            <a:endParaRPr/>
          </a:p>
          <a:p>
            <a:pPr algn="just">
              <a:lnSpc>
                <a:spcPct val="100000"/>
              </a:lnSpc>
            </a:pPr>
            <a:r>
              <a:rPr lang="pl-PL" sz="1400">
                <a:solidFill>
                  <a:srgbClr val="000000"/>
                </a:solidFill>
                <a:latin typeface="Arial"/>
                <a:ea typeface="Times New Roman"/>
              </a:rPr>
              <a:t>Pęcherzyki płucne są bardzo elastyczne, rozszerzają się podczas wdechu i opróżniają częściowo podczas wydechu. </a:t>
            </a:r>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3" name="CustomShape 1"/>
          <p:cNvSpPr/>
          <p:nvPr/>
        </p:nvSpPr>
        <p:spPr>
          <a:xfrm>
            <a:off x="3214800" y="8280"/>
            <a:ext cx="1070280" cy="1582200"/>
          </a:xfrm>
          <a:prstGeom prst="rect">
            <a:avLst/>
          </a:prstGeom>
        </p:spPr>
        <p:txBody>
          <a:bodyPr anchor="ctr" bIns="0" lIns="90000" rIns="90000" tIns="152280"/>
          <a:p>
            <a:pPr>
              <a:lnSpc>
                <a:spcPct val="100000"/>
              </a:lnSpc>
            </a:pPr>
            <a:endParaRPr/>
          </a:p>
          <a:p>
            <a:pPr>
              <a:lnSpc>
                <a:spcPct val="100000"/>
              </a:lnSpc>
            </a:pPr>
            <a:r>
              <a:rPr b="1" lang="pl-PL" sz="1600">
                <a:solidFill>
                  <a:srgbClr val="000000"/>
                </a:solidFill>
                <a:latin typeface="Times New Roman"/>
              </a:rPr>
              <a:t>TLEN</a:t>
            </a:r>
            <a:endParaRPr/>
          </a:p>
          <a:p>
            <a:pPr>
              <a:lnSpc>
                <a:spcPct val="100000"/>
              </a:lnSpc>
            </a:pPr>
            <a:endParaRPr/>
          </a:p>
          <a:p>
            <a:pPr>
              <a:lnSpc>
                <a:spcPct val="100000"/>
              </a:lnSpc>
            </a:pPr>
            <a:endParaRPr/>
          </a:p>
          <a:p>
            <a:pPr>
              <a:lnSpc>
                <a:spcPct val="100000"/>
              </a:lnSpc>
            </a:pPr>
            <a:endParaRPr/>
          </a:p>
          <a:p>
            <a:pPr>
              <a:lnSpc>
                <a:spcPct val="100000"/>
              </a:lnSpc>
            </a:pPr>
            <a:endParaRPr/>
          </a:p>
        </p:txBody>
      </p:sp>
      <p:pic>
        <p:nvPicPr>
          <p:cNvPr descr="" id="124" name="Picture 1"/>
          <p:cNvPicPr/>
          <p:nvPr/>
        </p:nvPicPr>
        <p:blipFill>
          <a:blip r:embed="rId1"/>
          <a:stretch>
            <a:fillRect/>
          </a:stretch>
        </p:blipFill>
        <p:spPr>
          <a:xfrm>
            <a:off x="928800" y="1357200"/>
            <a:ext cx="4753080" cy="4021200"/>
          </a:xfrm>
          <a:prstGeom prst="rect">
            <a:avLst/>
          </a:prstGeom>
        </p:spPr>
      </p:pic>
      <p:sp>
        <p:nvSpPr>
          <p:cNvPr id="125" name="CustomShape 2"/>
          <p:cNvSpPr/>
          <p:nvPr/>
        </p:nvSpPr>
        <p:spPr>
          <a:xfrm>
            <a:off x="0" y="716760"/>
            <a:ext cx="6856560" cy="578160"/>
          </a:xfrm>
          <a:prstGeom prst="rect">
            <a:avLst/>
          </a:prstGeom>
        </p:spPr>
        <p:txBody>
          <a:bodyPr anchor="ctr" bIns="45000" lIns="90000" rIns="90000" tIns="45000"/>
          <a:p>
            <a:endParaRPr/>
          </a:p>
          <a:p>
            <a:pPr>
              <a:lnSpc>
                <a:spcPct val="100000"/>
              </a:lnSpc>
            </a:pPr>
            <a:r>
              <a:rPr lang="pl-PL" sz="1400">
                <a:solidFill>
                  <a:srgbClr val="000000"/>
                </a:solidFill>
                <a:latin typeface="Arial"/>
                <a:ea typeface="Times New Roman"/>
              </a:rPr>
              <a:t>Tlen to gaz znajdujący się w powietrzu. Niezbędny jest w metabolizmie komórek,</a:t>
            </a:r>
            <a:endParaRPr/>
          </a:p>
          <a:p>
            <a:pPr>
              <a:lnSpc>
                <a:spcPct val="100000"/>
              </a:lnSpc>
            </a:pPr>
            <a:r>
              <a:rPr lang="pl-PL" sz="1400">
                <a:solidFill>
                  <a:srgbClr val="000000"/>
                </a:solidFill>
                <a:latin typeface="Arial"/>
                <a:ea typeface="Times New Roman"/>
              </a:rPr>
              <a:t> </a:t>
            </a:r>
            <a:r>
              <a:rPr lang="pl-PL" sz="1400">
                <a:solidFill>
                  <a:srgbClr val="000000"/>
                </a:solidFill>
                <a:latin typeface="Arial"/>
                <a:ea typeface="Times New Roman"/>
              </a:rPr>
              <a:t>tym kluczowym procesie uzyskiwania energii z pożywienia </a:t>
            </a:r>
            <a:endParaRPr/>
          </a:p>
        </p:txBody>
      </p:sp>
      <p:sp>
        <p:nvSpPr>
          <p:cNvPr id="126" name="CustomShape 3"/>
          <p:cNvSpPr/>
          <p:nvPr/>
        </p:nvSpPr>
        <p:spPr>
          <a:xfrm>
            <a:off x="428760" y="5518080"/>
            <a:ext cx="5856480" cy="3287880"/>
          </a:xfrm>
          <a:prstGeom prst="rect">
            <a:avLst/>
          </a:prstGeom>
        </p:spPr>
        <p:txBody>
          <a:bodyPr anchor="ctr" bIns="45000" lIns="90000" rIns="90000" tIns="45000"/>
          <a:p>
            <a:pPr algn="just">
              <a:lnSpc>
                <a:spcPct val="100000"/>
              </a:lnSpc>
            </a:pPr>
            <a:r>
              <a:rPr b="1" i="1" lang="pl-PL" sz="1400" u="sng">
                <a:solidFill>
                  <a:srgbClr val="000000"/>
                </a:solidFill>
                <a:latin typeface="Arial"/>
                <a:ea typeface="Times New Roman"/>
              </a:rPr>
              <a:t>Dlaczego ziewamy?</a:t>
            </a:r>
            <a:endParaRPr/>
          </a:p>
          <a:p>
            <a:pPr algn="just">
              <a:lnSpc>
                <a:spcPct val="100000"/>
              </a:lnSpc>
            </a:pPr>
            <a:r>
              <a:rPr lang="pl-PL" sz="1400">
                <a:solidFill>
                  <a:srgbClr val="000000"/>
                </a:solidFill>
                <a:latin typeface="Arial"/>
                <a:ea typeface="Times New Roman"/>
              </a:rPr>
              <a:t>Wydaje się, że ziewanie jest sposobem uzyskiwania przez mózg większej ilości tlenu, co w rezultacie ożywia człowieka. Podczas ziewania wciągamy powietrze powoli i głęboko, a potem je wydychamy. Uważa się, że ziewamy głównie wtedy, gdy jesteśmy zmęczeni lub znudzeni albo gdy przebywamy w dusznym pomieszczeniu. Tymczasem ziewanie, może być sygnałem, iż dana osoba potrzebuje więcej powietrza. Szklanka wody lub umycie twarzy zimną wodą może powstrzymać ziewanie. </a:t>
            </a:r>
            <a:endParaRPr/>
          </a:p>
          <a:p>
            <a:pPr algn="just">
              <a:lnSpc>
                <a:spcPct val="100000"/>
              </a:lnSpc>
            </a:pPr>
            <a:r>
              <a:rPr b="1" i="1" lang="pl-PL" sz="1400" u="sng">
                <a:solidFill>
                  <a:srgbClr val="000000"/>
                </a:solidFill>
                <a:latin typeface="Arial"/>
                <a:ea typeface="Times New Roman"/>
              </a:rPr>
              <a:t>Dlaczego po biegu mamy zadyszkę?</a:t>
            </a:r>
            <a:endParaRPr/>
          </a:p>
          <a:p>
            <a:pPr algn="just">
              <a:lnSpc>
                <a:spcPct val="100000"/>
              </a:lnSpc>
            </a:pPr>
            <a:r>
              <a:rPr lang="pl-PL" sz="1400">
                <a:solidFill>
                  <a:srgbClr val="000000"/>
                </a:solidFill>
                <a:latin typeface="Arial"/>
                <a:ea typeface="Times New Roman"/>
              </a:rPr>
              <a:t>Zadyszka po szybkim biegu jest „spłacaniem długu tlenowego”. Wysiłek wiąże się z większym poborem tlenu, ale także ze zwiększonym wytwarzaniem kwasu mlekowego. Po wysiłku wątroba rozkłada ten kwas, zużywając tlen. „Dług tlenowy” to ilość tlenu potrzebna do rozłożenia wytworzonego w nadmiarze kwasu tlenowego.</a:t>
            </a:r>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7" name="CustomShape 1"/>
          <p:cNvSpPr/>
          <p:nvPr/>
        </p:nvSpPr>
        <p:spPr>
          <a:xfrm>
            <a:off x="142920" y="294480"/>
            <a:ext cx="6856560" cy="1735200"/>
          </a:xfrm>
          <a:prstGeom prst="rect">
            <a:avLst/>
          </a:prstGeom>
        </p:spPr>
        <p:txBody>
          <a:bodyPr anchor="ctr" bIns="45000" lIns="90000" rIns="90000" tIns="45000"/>
          <a:p>
            <a:pPr algn="ctr">
              <a:lnSpc>
                <a:spcPct val="100000"/>
              </a:lnSpc>
            </a:pPr>
            <a:r>
              <a:rPr b="1" lang="pl-PL" sz="1600">
                <a:solidFill>
                  <a:srgbClr val="000000"/>
                </a:solidFill>
                <a:latin typeface="Arial"/>
                <a:ea typeface="Times New Roman"/>
              </a:rPr>
              <a:t>UKŁAD POKARMOWY</a:t>
            </a:r>
            <a:endParaRPr/>
          </a:p>
          <a:p>
            <a:pPr algn="ctr">
              <a:lnSpc>
                <a:spcPct val="100000"/>
              </a:lnSpc>
            </a:pPr>
            <a:endParaRPr/>
          </a:p>
          <a:p>
            <a:pPr>
              <a:lnSpc>
                <a:spcPct val="100000"/>
              </a:lnSpc>
            </a:pPr>
            <a:r>
              <a:rPr lang="pl-PL" sz="1400">
                <a:solidFill>
                  <a:srgbClr val="000000"/>
                </a:solidFill>
                <a:latin typeface="Arial"/>
                <a:ea typeface="Times New Roman"/>
              </a:rPr>
              <a:t>Układ pokarmowy człowieka to rura mająca 7-8 metrów długości, której początkiem jest jama ustna, a zakończeniem – odbyt. Większość przewodu pokarmowego, w postaci zwiniętej spirali, znajduje się w jamie brzusznej, gdzie zachodzi </a:t>
            </a:r>
            <a:r>
              <a:rPr b="1" lang="pl-PL" sz="1400" u="sng">
                <a:solidFill>
                  <a:srgbClr val="000000"/>
                </a:solidFill>
                <a:latin typeface="Arial"/>
                <a:ea typeface="Times New Roman"/>
              </a:rPr>
              <a:t>trawienie</a:t>
            </a:r>
            <a:r>
              <a:rPr lang="pl-PL" sz="1400">
                <a:solidFill>
                  <a:srgbClr val="000000"/>
                </a:solidFill>
                <a:latin typeface="Arial"/>
                <a:ea typeface="Times New Roman"/>
              </a:rPr>
              <a:t> i wchłanianie pokarmów, a zbędne resztki – po przejściu przez okrężnicę i odbytnicę – zostają wydalone</a:t>
            </a:r>
            <a:r>
              <a:rPr lang="pl-PL" sz="1200">
                <a:solidFill>
                  <a:srgbClr val="000000"/>
                </a:solidFill>
                <a:latin typeface="Arial"/>
                <a:ea typeface="Times New Roman"/>
              </a:rPr>
              <a:t>.</a:t>
            </a:r>
            <a:endParaRPr/>
          </a:p>
          <a:p>
            <a:pPr>
              <a:lnSpc>
                <a:spcPct val="100000"/>
              </a:lnSpc>
            </a:pPr>
            <a:endParaRPr/>
          </a:p>
        </p:txBody>
      </p:sp>
      <p:pic>
        <p:nvPicPr>
          <p:cNvPr descr="" id="128" name="Picture 1"/>
          <p:cNvPicPr/>
          <p:nvPr/>
        </p:nvPicPr>
        <p:blipFill>
          <a:blip r:embed="rId1"/>
          <a:stretch>
            <a:fillRect/>
          </a:stretch>
        </p:blipFill>
        <p:spPr>
          <a:xfrm>
            <a:off x="928800" y="1928880"/>
            <a:ext cx="3435480" cy="4243680"/>
          </a:xfrm>
          <a:prstGeom prst="rect">
            <a:avLst/>
          </a:prstGeom>
        </p:spPr>
      </p:pic>
      <p:sp>
        <p:nvSpPr>
          <p:cNvPr id="129" name="CustomShape 2"/>
          <p:cNvSpPr/>
          <p:nvPr/>
        </p:nvSpPr>
        <p:spPr>
          <a:xfrm>
            <a:off x="214200" y="6511320"/>
            <a:ext cx="6285240" cy="2070360"/>
          </a:xfrm>
          <a:prstGeom prst="rect">
            <a:avLst/>
          </a:prstGeom>
        </p:spPr>
        <p:txBody>
          <a:bodyPr anchor="ctr" bIns="45000" lIns="90000" rIns="90000" tIns="45000"/>
          <a:p>
            <a:pPr>
              <a:lnSpc>
                <a:spcPct val="100000"/>
              </a:lnSpc>
            </a:pPr>
            <a:r>
              <a:rPr b="1" lang="pl-PL" sz="1400" u="sng">
                <a:solidFill>
                  <a:srgbClr val="000000"/>
                </a:solidFill>
                <a:latin typeface="Arial"/>
                <a:ea typeface="Times New Roman"/>
              </a:rPr>
              <a:t>Jak długo trwa trawienie pokarmu?</a:t>
            </a:r>
            <a:endParaRPr/>
          </a:p>
          <a:p>
            <a:pPr>
              <a:lnSpc>
                <a:spcPct val="100000"/>
              </a:lnSpc>
            </a:pPr>
            <a:r>
              <a:rPr lang="pl-PL" sz="1400">
                <a:solidFill>
                  <a:srgbClr val="000000"/>
                </a:solidFill>
                <a:latin typeface="Arial"/>
                <a:ea typeface="Times New Roman"/>
              </a:rPr>
              <a:t>Całkowite trawienie typowego pokarmu trwa około dobę. Przez prawie 4 godziny znajduje się on w żołądku, potem do 6 godzin w jelicie cienkim, 6 lub 7 godzin w okrężnicy, a następnie 6 do 7 godzin w odbytnicy. Stąd resztki w postaci stałej zostają wydalone jako kał.</a:t>
            </a:r>
            <a:endParaRPr/>
          </a:p>
          <a:p>
            <a:pPr>
              <a:lnSpc>
                <a:spcPct val="100000"/>
              </a:lnSpc>
            </a:pPr>
            <a:r>
              <a:rPr lang="pl-PL" sz="1400">
                <a:solidFill>
                  <a:srgbClr val="000000"/>
                </a:solidFill>
                <a:latin typeface="Arial"/>
                <a:ea typeface="Times New Roman"/>
              </a:rPr>
              <a:t>Przeciętnie w ciągu życia człowiek spożywa 50 ton pokarmów i wypija ponad 40 tysięcy litrów płynów. Woda stanowi około 70% masy ciała. Bez jedzenia można żyć 2-3 tygodnie, ale bez wody umiera się po 2-3 dniach. </a:t>
            </a:r>
            <a:endParaRPr/>
          </a:p>
          <a:p>
            <a:pPr>
              <a:lnSpc>
                <a:spcPct val="100000"/>
              </a:lnSpc>
            </a:pPr>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0" name="CustomShape 1"/>
          <p:cNvSpPr/>
          <p:nvPr/>
        </p:nvSpPr>
        <p:spPr>
          <a:xfrm>
            <a:off x="285840" y="821880"/>
            <a:ext cx="6285240" cy="6697800"/>
          </a:xfrm>
          <a:prstGeom prst="rect">
            <a:avLst/>
          </a:prstGeom>
        </p:spPr>
        <p:txBody>
          <a:bodyPr anchor="ctr" bIns="45000" lIns="90000" rIns="90000" tIns="45000"/>
          <a:p>
            <a:pPr algn="ctr">
              <a:lnSpc>
                <a:spcPct val="100000"/>
              </a:lnSpc>
            </a:pPr>
            <a:endParaRPr/>
          </a:p>
          <a:p>
            <a:pPr algn="ctr">
              <a:lnSpc>
                <a:spcPct val="100000"/>
              </a:lnSpc>
            </a:pPr>
            <a:r>
              <a:rPr lang="pl-PL" sz="1400">
                <a:solidFill>
                  <a:srgbClr val="000000"/>
                </a:solidFill>
                <a:latin typeface="Arial"/>
                <a:ea typeface="Times New Roman"/>
              </a:rPr>
              <a:t>ZADANIE GŁÓWNE</a:t>
            </a:r>
            <a:endParaRPr/>
          </a:p>
          <a:p>
            <a:pPr algn="ctr">
              <a:lnSpc>
                <a:spcPct val="100000"/>
              </a:lnSpc>
            </a:pPr>
            <a:r>
              <a:rPr b="1" i="1" lang="pl-PL" sz="1400">
                <a:solidFill>
                  <a:srgbClr val="000000"/>
                </a:solidFill>
                <a:latin typeface="Arial"/>
                <a:ea typeface="Times New Roman"/>
              </a:rPr>
              <a:t>„</a:t>
            </a:r>
            <a:r>
              <a:rPr b="1" i="1" lang="pl-PL" sz="1400">
                <a:solidFill>
                  <a:srgbClr val="000000"/>
                </a:solidFill>
                <a:latin typeface="Arial"/>
                <a:ea typeface="Times New Roman"/>
              </a:rPr>
              <a:t>Zdrowy organizm człowieka jako cudowna maszyna”.</a:t>
            </a:r>
            <a:endParaRPr/>
          </a:p>
          <a:p>
            <a:pPr algn="ctr">
              <a:lnSpc>
                <a:spcPct val="100000"/>
              </a:lnSpc>
            </a:pPr>
            <a:endParaRPr/>
          </a:p>
          <a:p>
            <a:pPr algn="ctr">
              <a:lnSpc>
                <a:spcPct val="100000"/>
              </a:lnSpc>
            </a:pPr>
            <a:r>
              <a:rPr lang="pl-PL" sz="1400">
                <a:solidFill>
                  <a:srgbClr val="000000"/>
                </a:solidFill>
                <a:latin typeface="Arial"/>
                <a:ea typeface="Times New Roman"/>
              </a:rPr>
              <a:t>ZADANIA SZCZEGÓŁOWE:</a:t>
            </a:r>
            <a:endParaRPr/>
          </a:p>
          <a:p>
            <a:pPr algn="ctr">
              <a:lnSpc>
                <a:spcPct val="100000"/>
              </a:lnSpc>
            </a:pPr>
            <a:r>
              <a:rPr b="1" lang="pl-PL" sz="1400">
                <a:solidFill>
                  <a:srgbClr val="000000"/>
                </a:solidFill>
                <a:latin typeface="Arial"/>
                <a:ea typeface="Times New Roman"/>
              </a:rPr>
              <a:t>Sprawności motorycznej:</a:t>
            </a:r>
            <a:endParaRPr/>
          </a:p>
          <a:p>
            <a:pPr algn="ctr">
              <a:lnSpc>
                <a:spcPct val="100000"/>
              </a:lnSpc>
            </a:pPr>
            <a:r>
              <a:rPr lang="pl-PL" sz="1400">
                <a:solidFill>
                  <a:srgbClr val="000000"/>
                </a:solidFill>
                <a:latin typeface="Arial"/>
                <a:ea typeface="Times New Roman"/>
              </a:rPr>
              <a:t>Uczeń:</a:t>
            </a:r>
            <a:endParaRPr/>
          </a:p>
          <a:p>
            <a:pPr algn="ctr">
              <a:lnSpc>
                <a:spcPct val="100000"/>
              </a:lnSpc>
              <a:buFont typeface="StarSymbol"/>
              <a:buChar char="l"/>
            </a:pPr>
            <a:r>
              <a:rPr lang="pl-PL" sz="1400">
                <a:solidFill>
                  <a:srgbClr val="000000"/>
                </a:solidFill>
                <a:latin typeface="Arial"/>
                <a:ea typeface="Times New Roman"/>
              </a:rPr>
              <a:t>kształtuje ogólną sprawność fizyczną,</a:t>
            </a:r>
            <a:endParaRPr/>
          </a:p>
          <a:p>
            <a:pPr algn="ctr">
              <a:lnSpc>
                <a:spcPct val="100000"/>
              </a:lnSpc>
              <a:buFont typeface="StarSymbol"/>
              <a:buChar char="l"/>
            </a:pPr>
            <a:r>
              <a:rPr lang="pl-PL" sz="1400">
                <a:solidFill>
                  <a:srgbClr val="000000"/>
                </a:solidFill>
                <a:latin typeface="Arial"/>
                <a:ea typeface="Times New Roman"/>
              </a:rPr>
              <a:t>rozwinie koordynację wzrokowo-ruchową,</a:t>
            </a:r>
            <a:endParaRPr/>
          </a:p>
          <a:p>
            <a:pPr algn="ctr">
              <a:lnSpc>
                <a:spcPct val="100000"/>
              </a:lnSpc>
              <a:buFont typeface="StarSymbol"/>
              <a:buChar char="l"/>
            </a:pPr>
            <a:r>
              <a:rPr lang="pl-PL" sz="1400">
                <a:solidFill>
                  <a:srgbClr val="000000"/>
                </a:solidFill>
                <a:latin typeface="Arial"/>
                <a:ea typeface="Times New Roman"/>
              </a:rPr>
              <a:t>poprawi szybkość reakcji.</a:t>
            </a:r>
            <a:endParaRPr/>
          </a:p>
          <a:p>
            <a:pPr algn="ctr">
              <a:lnSpc>
                <a:spcPct val="100000"/>
              </a:lnSpc>
            </a:pPr>
            <a:r>
              <a:rPr b="1" lang="pl-PL" sz="1400">
                <a:solidFill>
                  <a:srgbClr val="000000"/>
                </a:solidFill>
                <a:latin typeface="Arial"/>
                <a:ea typeface="Times New Roman"/>
              </a:rPr>
              <a:t>Umiejętności:</a:t>
            </a:r>
            <a:endParaRPr/>
          </a:p>
          <a:p>
            <a:pPr algn="ctr">
              <a:lnSpc>
                <a:spcPct val="100000"/>
              </a:lnSpc>
            </a:pPr>
            <a:r>
              <a:rPr lang="pl-PL" sz="1400">
                <a:solidFill>
                  <a:srgbClr val="000000"/>
                </a:solidFill>
                <a:latin typeface="Arial"/>
                <a:ea typeface="Times New Roman"/>
              </a:rPr>
              <a:t>Uczeń:</a:t>
            </a:r>
            <a:endParaRPr/>
          </a:p>
          <a:p>
            <a:pPr algn="ctr">
              <a:lnSpc>
                <a:spcPct val="100000"/>
              </a:lnSpc>
              <a:buFont typeface="StarSymbol"/>
              <a:buChar char="l"/>
            </a:pPr>
            <a:r>
              <a:rPr lang="pl-PL" sz="1400">
                <a:solidFill>
                  <a:srgbClr val="000000"/>
                </a:solidFill>
                <a:latin typeface="Arial"/>
                <a:ea typeface="Times New Roman"/>
              </a:rPr>
              <a:t>potrafi współdziałać w grupie,</a:t>
            </a:r>
            <a:endParaRPr/>
          </a:p>
          <a:p>
            <a:pPr algn="ctr">
              <a:lnSpc>
                <a:spcPct val="100000"/>
              </a:lnSpc>
              <a:buFont typeface="StarSymbol"/>
              <a:buChar char="l"/>
            </a:pPr>
            <a:r>
              <a:rPr lang="pl-PL" sz="1400">
                <a:solidFill>
                  <a:srgbClr val="000000"/>
                </a:solidFill>
                <a:latin typeface="Arial"/>
                <a:ea typeface="Times New Roman"/>
              </a:rPr>
              <a:t>umie prawidłowo przedstawić ogólną charakterystykę danego układu.</a:t>
            </a:r>
            <a:endParaRPr/>
          </a:p>
          <a:p>
            <a:pPr algn="ctr">
              <a:lnSpc>
                <a:spcPct val="100000"/>
              </a:lnSpc>
            </a:pPr>
            <a:r>
              <a:rPr b="1" lang="pl-PL" sz="1400">
                <a:solidFill>
                  <a:srgbClr val="000000"/>
                </a:solidFill>
                <a:latin typeface="Arial"/>
                <a:ea typeface="Times New Roman"/>
              </a:rPr>
              <a:t>Wiadomości:</a:t>
            </a:r>
            <a:endParaRPr/>
          </a:p>
          <a:p>
            <a:pPr algn="ctr">
              <a:lnSpc>
                <a:spcPct val="100000"/>
              </a:lnSpc>
            </a:pPr>
            <a:r>
              <a:rPr lang="pl-PL" sz="1400">
                <a:solidFill>
                  <a:srgbClr val="000000"/>
                </a:solidFill>
                <a:latin typeface="Arial"/>
                <a:ea typeface="Times New Roman"/>
              </a:rPr>
              <a:t>Uczeń:</a:t>
            </a:r>
            <a:endParaRPr/>
          </a:p>
          <a:p>
            <a:pPr algn="ctr">
              <a:lnSpc>
                <a:spcPct val="100000"/>
              </a:lnSpc>
              <a:buFont typeface="StarSymbol"/>
              <a:buChar char="l"/>
            </a:pPr>
            <a:r>
              <a:rPr lang="pl-PL" sz="1400">
                <a:solidFill>
                  <a:srgbClr val="000000"/>
                </a:solidFill>
                <a:latin typeface="Arial"/>
                <a:ea typeface="Times New Roman"/>
              </a:rPr>
              <a:t>zna prawidłowy skład organów wchodzących w poszczególne układy,</a:t>
            </a:r>
            <a:endParaRPr/>
          </a:p>
          <a:p>
            <a:pPr algn="ctr">
              <a:lnSpc>
                <a:spcPct val="100000"/>
              </a:lnSpc>
              <a:buFont typeface="StarSymbol"/>
              <a:buChar char="l"/>
            </a:pPr>
            <a:r>
              <a:rPr lang="pl-PL" sz="1400">
                <a:solidFill>
                  <a:srgbClr val="000000"/>
                </a:solidFill>
                <a:latin typeface="Arial"/>
                <a:ea typeface="Times New Roman"/>
              </a:rPr>
              <a:t>wie z jakich 4 podstawowych układów składa się organizm człowieka.</a:t>
            </a:r>
            <a:endParaRPr/>
          </a:p>
          <a:p>
            <a:pPr algn="ctr">
              <a:lnSpc>
                <a:spcPct val="100000"/>
              </a:lnSpc>
            </a:pPr>
            <a:r>
              <a:rPr b="1" lang="pl-PL" sz="1400">
                <a:solidFill>
                  <a:srgbClr val="000000"/>
                </a:solidFill>
                <a:latin typeface="Arial"/>
                <a:ea typeface="Times New Roman"/>
              </a:rPr>
              <a:t>Usamodzielnienia:</a:t>
            </a:r>
            <a:endParaRPr/>
          </a:p>
          <a:p>
            <a:pPr algn="ctr">
              <a:lnSpc>
                <a:spcPct val="100000"/>
              </a:lnSpc>
            </a:pPr>
            <a:r>
              <a:rPr lang="pl-PL" sz="1400">
                <a:solidFill>
                  <a:srgbClr val="000000"/>
                </a:solidFill>
                <a:latin typeface="Arial"/>
                <a:ea typeface="Times New Roman"/>
              </a:rPr>
              <a:t>Uczeń:</a:t>
            </a:r>
            <a:endParaRPr/>
          </a:p>
          <a:p>
            <a:pPr algn="ctr">
              <a:lnSpc>
                <a:spcPct val="100000"/>
              </a:lnSpc>
              <a:buFont typeface="StarSymbol"/>
              <a:buChar char="l"/>
            </a:pPr>
            <a:r>
              <a:rPr lang="pl-PL" sz="1400">
                <a:solidFill>
                  <a:srgbClr val="000000"/>
                </a:solidFill>
                <a:latin typeface="Arial"/>
                <a:ea typeface="Times New Roman"/>
              </a:rPr>
              <a:t>współuczestniczy w przebiegu lekcji,</a:t>
            </a:r>
            <a:endParaRPr/>
          </a:p>
          <a:p>
            <a:pPr algn="ctr">
              <a:lnSpc>
                <a:spcPct val="100000"/>
              </a:lnSpc>
              <a:buFont typeface="StarSymbol"/>
              <a:buChar char="l"/>
            </a:pPr>
            <a:r>
              <a:rPr lang="pl-PL" sz="1400">
                <a:solidFill>
                  <a:srgbClr val="000000"/>
                </a:solidFill>
                <a:latin typeface="Arial"/>
                <a:ea typeface="Times New Roman"/>
              </a:rPr>
              <a:t>akceptuje potrzebę samokontroli i samooceny,</a:t>
            </a:r>
            <a:endParaRPr/>
          </a:p>
          <a:p>
            <a:pPr algn="ctr">
              <a:lnSpc>
                <a:spcPct val="100000"/>
              </a:lnSpc>
              <a:buFont typeface="StarSymbol"/>
              <a:buChar char="l"/>
            </a:pPr>
            <a:r>
              <a:rPr lang="pl-PL" sz="1400">
                <a:solidFill>
                  <a:srgbClr val="000000"/>
                </a:solidFill>
                <a:latin typeface="Arial"/>
                <a:ea typeface="Times New Roman"/>
              </a:rPr>
              <a:t>rozwija poczucie odpowiedzialności jednostki za powodzenie zespołu.</a:t>
            </a:r>
            <a:endParaRPr/>
          </a:p>
          <a:p>
            <a:pPr algn="ctr">
              <a:lnSpc>
                <a:spcPct val="100000"/>
              </a:lnSpc>
            </a:pPr>
            <a:endParaRPr/>
          </a:p>
          <a:p>
            <a:pPr algn="ctr">
              <a:lnSpc>
                <a:spcPct val="100000"/>
              </a:lnSpc>
            </a:pPr>
            <a:r>
              <a:rPr lang="pl-PL" sz="1400">
                <a:solidFill>
                  <a:srgbClr val="000000"/>
                </a:solidFill>
                <a:latin typeface="Arial"/>
                <a:ea typeface="Times New Roman"/>
              </a:rPr>
              <a:t>Przybory:</a:t>
            </a:r>
            <a:r>
              <a:rPr lang="pl-PL" sz="1400">
                <a:solidFill>
                  <a:srgbClr val="000000"/>
                </a:solidFill>
                <a:latin typeface="Arial"/>
                <a:ea typeface="Times New Roman"/>
              </a:rPr>
              <a:t>	</a:t>
            </a:r>
            <a:r>
              <a:rPr lang="pl-PL" sz="1400">
                <a:solidFill>
                  <a:srgbClr val="000000"/>
                </a:solidFill>
                <a:latin typeface="Arial"/>
                <a:ea typeface="Times New Roman"/>
              </a:rPr>
              <a:t>SZARFA,RINGO,PACHOŁEK,PIŁKA LEKARSKA,KRĄŻEK,,PIŁKA,SKAKANKA.</a:t>
            </a:r>
            <a:endParaRPr/>
          </a:p>
        </p:txBody>
      </p:sp>
    </p:spTree>
  </p:cSld>
  <p:timing>
    <p:tnLst>
      <p:par>
        <p:cTn dur="indefinite" id="3" nodeType="tmRoot" restart="never">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30" name="Picture 2"/>
          <p:cNvPicPr/>
          <p:nvPr/>
        </p:nvPicPr>
        <p:blipFill>
          <a:blip r:embed="rId1"/>
          <a:stretch>
            <a:fillRect/>
          </a:stretch>
        </p:blipFill>
        <p:spPr>
          <a:xfrm>
            <a:off x="357120" y="1714320"/>
            <a:ext cx="3515040" cy="4687920"/>
          </a:xfrm>
          <a:prstGeom prst="rect">
            <a:avLst/>
          </a:prstGeom>
        </p:spPr>
      </p:pic>
      <p:sp>
        <p:nvSpPr>
          <p:cNvPr id="131" name="CustomShape 1"/>
          <p:cNvSpPr/>
          <p:nvPr/>
        </p:nvSpPr>
        <p:spPr>
          <a:xfrm>
            <a:off x="4143240" y="1500120"/>
            <a:ext cx="2162160" cy="4776840"/>
          </a:xfrm>
          <a:prstGeom prst="rect">
            <a:avLst/>
          </a:prstGeom>
          <a:solidFill>
            <a:srgbClr val="ffffff"/>
          </a:solidFill>
        </p:spPr>
        <p:txBody>
          <a:bodyPr bIns="45000" lIns="90000" rIns="90000" tIns="45000"/>
          <a:p>
            <a:pPr algn="just">
              <a:lnSpc>
                <a:spcPct val="100000"/>
              </a:lnSpc>
            </a:pPr>
            <a:r>
              <a:rPr lang="pl-PL" sz="1400">
                <a:solidFill>
                  <a:srgbClr val="000000"/>
                </a:solidFill>
                <a:latin typeface="Arial"/>
                <a:ea typeface="Times New Roman"/>
              </a:rPr>
              <a:t>Zadaniem jelita cienkiego jest wchłanianie substancji odżywczych, po tym jak zostaną one rozłożone przez soki żołądkowe i trzustkowe. W tym celu powierzchnia wewnętrzna jelita pokryta jest setkami fałdów i wyścielona tysiącami palczastych wypustek zwanych kosmkami. Umiejscowione w nich naczynia krwionośne pobierają potrzebne organizmowi substancje odżywcze i przekazują do krwi. Pompowana przez serce krew rozprowadza je po całym ciele.</a:t>
            </a:r>
            <a:endParaRPr/>
          </a:p>
        </p:txBody>
      </p:sp>
      <p:sp>
        <p:nvSpPr>
          <p:cNvPr id="132" name="CustomShape 2"/>
          <p:cNvSpPr/>
          <p:nvPr/>
        </p:nvSpPr>
        <p:spPr>
          <a:xfrm>
            <a:off x="2643120" y="5760"/>
            <a:ext cx="1810800" cy="1156320"/>
          </a:xfrm>
          <a:prstGeom prst="rect">
            <a:avLst/>
          </a:prstGeom>
        </p:spPr>
        <p:txBody>
          <a:bodyPr anchor="ctr" bIns="45000" lIns="90000" rIns="90000" tIns="45000"/>
          <a:p>
            <a:pPr algn="ctr">
              <a:lnSpc>
                <a:spcPct val="100000"/>
              </a:lnSpc>
            </a:pPr>
            <a:endParaRPr/>
          </a:p>
          <a:p>
            <a:pPr algn="ctr">
              <a:lnSpc>
                <a:spcPct val="100000"/>
              </a:lnSpc>
            </a:pPr>
            <a:r>
              <a:rPr b="1" lang="pl-PL" sz="1600">
                <a:solidFill>
                  <a:srgbClr val="000000"/>
                </a:solidFill>
                <a:latin typeface="Arial"/>
                <a:ea typeface="Times New Roman"/>
              </a:rPr>
              <a:t>JELITA</a:t>
            </a:r>
            <a:endParaRPr/>
          </a:p>
          <a:p>
            <a:pPr algn="ctr">
              <a:lnSpc>
                <a:spcPct val="100000"/>
              </a:lnSpc>
            </a:pPr>
            <a:endParaRPr/>
          </a:p>
          <a:p>
            <a:pPr algn="ctr">
              <a:lnSpc>
                <a:spcPct val="100000"/>
              </a:lnSpc>
            </a:pPr>
            <a:endParaRPr/>
          </a:p>
          <a:p>
            <a:pPr>
              <a:lnSpc>
                <a:spcPct val="100000"/>
              </a:lnSpc>
            </a:pPr>
            <a:endParaRPr/>
          </a:p>
        </p:txBody>
      </p:sp>
      <p:sp>
        <p:nvSpPr>
          <p:cNvPr id="133" name="CustomShape 3"/>
          <p:cNvSpPr/>
          <p:nvPr/>
        </p:nvSpPr>
        <p:spPr>
          <a:xfrm>
            <a:off x="3336840" y="305280"/>
            <a:ext cx="182880" cy="303120"/>
          </a:xfrm>
          <a:prstGeom prst="rect">
            <a:avLst/>
          </a:prstGeom>
        </p:spPr>
        <p:txBody>
          <a:bodyPr anchor="ctr" bIns="45000" lIns="90000" rIns="90000" tIns="45000" wrap="none"/>
          <a:p>
            <a:endParaRPr/>
          </a:p>
          <a:p>
            <a:pPr algn="just">
              <a:lnSpc>
                <a:spcPct val="100000"/>
              </a:lnSpc>
            </a:pPr>
            <a:endParaRPr/>
          </a:p>
        </p:txBody>
      </p:sp>
      <p:sp>
        <p:nvSpPr>
          <p:cNvPr id="134" name="CustomShape 4"/>
          <p:cNvSpPr/>
          <p:nvPr/>
        </p:nvSpPr>
        <p:spPr>
          <a:xfrm>
            <a:off x="357120" y="434520"/>
            <a:ext cx="5856480" cy="1156320"/>
          </a:xfrm>
          <a:prstGeom prst="rect">
            <a:avLst/>
          </a:prstGeom>
        </p:spPr>
        <p:txBody>
          <a:bodyPr anchor="ctr" bIns="45000" lIns="90000" rIns="90000" tIns="45000"/>
          <a:p>
            <a:pPr>
              <a:lnSpc>
                <a:spcPct val="100000"/>
              </a:lnSpc>
            </a:pPr>
            <a:endParaRPr/>
          </a:p>
          <a:p>
            <a:pPr>
              <a:lnSpc>
                <a:spcPct val="100000"/>
              </a:lnSpc>
            </a:pPr>
            <a:r>
              <a:rPr lang="pl-PL" sz="1600">
                <a:solidFill>
                  <a:srgbClr val="000000"/>
                </a:solidFill>
                <a:latin typeface="Arial"/>
              </a:rPr>
              <a:t>Jelito cienkie to rurkowaty, skręcony przewód, </a:t>
            </a:r>
            <a:endParaRPr/>
          </a:p>
          <a:p>
            <a:pPr>
              <a:lnSpc>
                <a:spcPct val="100000"/>
              </a:lnSpc>
            </a:pPr>
            <a:r>
              <a:rPr lang="pl-PL" sz="1600">
                <a:solidFill>
                  <a:srgbClr val="000000"/>
                </a:solidFill>
                <a:latin typeface="Arial"/>
              </a:rPr>
              <a:t>o długości około 5-metrów.</a:t>
            </a:r>
            <a:endParaRPr/>
          </a:p>
          <a:p>
            <a:pPr>
              <a:lnSpc>
                <a:spcPct val="100000"/>
              </a:lnSpc>
            </a:pPr>
            <a:r>
              <a:rPr lang="pl-PL" sz="1600">
                <a:solidFill>
                  <a:srgbClr val="000000"/>
                </a:solidFill>
                <a:latin typeface="Arial"/>
              </a:rPr>
              <a:t> </a:t>
            </a:r>
            <a:r>
              <a:rPr lang="pl-PL" sz="1600">
                <a:solidFill>
                  <a:srgbClr val="000000"/>
                </a:solidFill>
                <a:latin typeface="Arial"/>
              </a:rPr>
              <a:t>Jest ono dłuższe i o wiele cieńsze od jelita grubego.</a:t>
            </a:r>
            <a:endParaRPr/>
          </a:p>
          <a:p>
            <a:pPr>
              <a:lnSpc>
                <a:spcPct val="100000"/>
              </a:lnSpc>
            </a:pPr>
            <a:endParaRPr/>
          </a:p>
        </p:txBody>
      </p:sp>
      <p:sp>
        <p:nvSpPr>
          <p:cNvPr id="135" name="CustomShape 5"/>
          <p:cNvSpPr/>
          <p:nvPr/>
        </p:nvSpPr>
        <p:spPr>
          <a:xfrm>
            <a:off x="214200" y="6500880"/>
            <a:ext cx="6427800" cy="1368000"/>
          </a:xfrm>
          <a:prstGeom prst="rect">
            <a:avLst/>
          </a:prstGeom>
        </p:spPr>
        <p:txBody>
          <a:bodyPr bIns="45000" lIns="90000" rIns="90000" tIns="45000"/>
          <a:p>
            <a:pPr>
              <a:lnSpc>
                <a:spcPct val="100000"/>
              </a:lnSpc>
            </a:pPr>
            <a:r>
              <a:rPr lang="pl-PL" sz="1400">
                <a:solidFill>
                  <a:srgbClr val="000000"/>
                </a:solidFill>
                <a:latin typeface="Arial"/>
              </a:rPr>
              <a:t>Gdyby błony śluzowe jelita cienkiego rozłożyć płasko, miałyby powierzchnię około 4500 metrów kwadratowych.</a:t>
            </a:r>
            <a:endParaRPr/>
          </a:p>
          <a:p>
            <a:pPr>
              <a:lnSpc>
                <a:spcPct val="100000"/>
              </a:lnSpc>
            </a:pPr>
            <a:r>
              <a:rPr lang="pl-PL" sz="1400">
                <a:solidFill>
                  <a:srgbClr val="000000"/>
                </a:solidFill>
                <a:latin typeface="Arial"/>
              </a:rPr>
              <a:t>Jelito grube jest ostatnim odcinkiem przewodu pokarmowego. Ma dwa zadania – odciągać wodę z resztek pokarmowych tworząc w ten sposób półpłynną masę kałową i przechowywać kał do czasu wydalenia go przez odbyt.</a:t>
            </a:r>
            <a:endParaRPr/>
          </a:p>
          <a:p>
            <a:pPr>
              <a:lnSpc>
                <a:spcPct val="100000"/>
              </a:lnSpc>
            </a:pPr>
            <a:r>
              <a:rPr lang="pl-PL" sz="1400">
                <a:solidFill>
                  <a:srgbClr val="000000"/>
                </a:solidFill>
                <a:latin typeface="Arial"/>
              </a:rPr>
              <a:t>Jelito grube ma około 1,5 metra długości i 5-8 centymetrów szerokości.</a:t>
            </a:r>
            <a:endParaRPr/>
          </a:p>
        </p:txBody>
      </p:sp>
    </p:spTree>
  </p:cSld>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6" name="CustomShape 1"/>
          <p:cNvSpPr/>
          <p:nvPr/>
        </p:nvSpPr>
        <p:spPr>
          <a:xfrm>
            <a:off x="0" y="290880"/>
            <a:ext cx="6856560" cy="1034640"/>
          </a:xfrm>
          <a:prstGeom prst="rect">
            <a:avLst/>
          </a:prstGeom>
        </p:spPr>
        <p:txBody>
          <a:bodyPr anchor="ctr" bIns="45000" lIns="90000" rIns="90000" tIns="45000"/>
          <a:p>
            <a:pPr algn="ctr">
              <a:lnSpc>
                <a:spcPct val="100000"/>
              </a:lnSpc>
            </a:pPr>
            <a:r>
              <a:rPr b="1" lang="pl-PL" sz="1600">
                <a:solidFill>
                  <a:srgbClr val="000000"/>
                </a:solidFill>
                <a:latin typeface="Arial"/>
                <a:ea typeface="Times New Roman"/>
              </a:rPr>
              <a:t>POŻYWIENIE</a:t>
            </a:r>
            <a:endParaRPr/>
          </a:p>
          <a:p>
            <a:pPr algn="ctr">
              <a:lnSpc>
                <a:spcPct val="100000"/>
              </a:lnSpc>
            </a:pPr>
            <a:endParaRPr/>
          </a:p>
          <a:p>
            <a:pPr algn="just">
              <a:lnSpc>
                <a:spcPct val="100000"/>
              </a:lnSpc>
            </a:pPr>
            <a:r>
              <a:rPr lang="pl-PL" sz="1400">
                <a:solidFill>
                  <a:srgbClr val="000000"/>
                </a:solidFill>
                <a:latin typeface="Arial"/>
                <a:ea typeface="Times New Roman"/>
              </a:rPr>
              <a:t>Dla zachowania zdrowia ważna jest zbilansowana dieta, czyli dostarczanie organizmowi dużo owoców, warzyw, węglowodanów, błonnika, tłuszczów i białek wraz z mikroelementami i witaminami. </a:t>
            </a:r>
            <a:endParaRPr/>
          </a:p>
        </p:txBody>
      </p:sp>
      <p:pic>
        <p:nvPicPr>
          <p:cNvPr descr="" id="137" name="Picture 2"/>
          <p:cNvPicPr/>
          <p:nvPr/>
        </p:nvPicPr>
        <p:blipFill>
          <a:blip r:embed="rId1"/>
          <a:stretch>
            <a:fillRect/>
          </a:stretch>
        </p:blipFill>
        <p:spPr>
          <a:xfrm>
            <a:off x="285840" y="1571760"/>
            <a:ext cx="3784680" cy="6129360"/>
          </a:xfrm>
          <a:prstGeom prst="rect">
            <a:avLst/>
          </a:prstGeom>
        </p:spPr>
      </p:pic>
      <p:sp>
        <p:nvSpPr>
          <p:cNvPr id="138" name="CustomShape 2"/>
          <p:cNvSpPr/>
          <p:nvPr/>
        </p:nvSpPr>
        <p:spPr>
          <a:xfrm>
            <a:off x="4357800" y="1177560"/>
            <a:ext cx="2070360" cy="6484680"/>
          </a:xfrm>
          <a:prstGeom prst="rect">
            <a:avLst/>
          </a:prstGeom>
        </p:spPr>
        <p:txBody>
          <a:bodyPr anchor="ctr" bIns="45000" lIns="90000" rIns="90000" tIns="45000"/>
          <a:p>
            <a:pPr algn="just">
              <a:lnSpc>
                <a:spcPct val="100000"/>
              </a:lnSpc>
            </a:pPr>
            <a:r>
              <a:rPr b="1" lang="pl-PL" sz="1400" u="sng">
                <a:solidFill>
                  <a:srgbClr val="000000"/>
                </a:solidFill>
                <a:latin typeface="Arial"/>
                <a:ea typeface="Times New Roman"/>
              </a:rPr>
              <a:t>Białko</a:t>
            </a:r>
            <a:r>
              <a:rPr lang="pl-PL" sz="1400">
                <a:solidFill>
                  <a:srgbClr val="000000"/>
                </a:solidFill>
                <a:latin typeface="Arial"/>
                <a:ea typeface="Times New Roman"/>
              </a:rPr>
              <a:t> – substancja dająca organizmowi siłę i wspomagająca jego wzrost.</a:t>
            </a:r>
            <a:endParaRPr/>
          </a:p>
          <a:p>
            <a:pPr algn="just">
              <a:lnSpc>
                <a:spcPct val="100000"/>
              </a:lnSpc>
            </a:pPr>
            <a:r>
              <a:rPr b="1" lang="pl-PL" sz="1400" u="sng">
                <a:solidFill>
                  <a:srgbClr val="000000"/>
                </a:solidFill>
                <a:latin typeface="Arial"/>
                <a:ea typeface="Times New Roman"/>
              </a:rPr>
              <a:t>Błonnik</a:t>
            </a:r>
            <a:r>
              <a:rPr lang="pl-PL" sz="1400">
                <a:solidFill>
                  <a:srgbClr val="000000"/>
                </a:solidFill>
                <a:latin typeface="Arial"/>
                <a:ea typeface="Times New Roman"/>
              </a:rPr>
              <a:t> – włóknisty składnik zbóż i warzyw ułatwiający trawienie innych produktów.</a:t>
            </a:r>
            <a:endParaRPr/>
          </a:p>
          <a:p>
            <a:pPr algn="just">
              <a:lnSpc>
                <a:spcPct val="100000"/>
              </a:lnSpc>
            </a:pPr>
            <a:r>
              <a:rPr b="1" lang="pl-PL" sz="1400" u="sng">
                <a:solidFill>
                  <a:srgbClr val="000000"/>
                </a:solidFill>
                <a:latin typeface="Arial"/>
                <a:ea typeface="Times New Roman"/>
              </a:rPr>
              <a:t>Witamina</a:t>
            </a:r>
            <a:r>
              <a:rPr lang="pl-PL" sz="1400">
                <a:solidFill>
                  <a:srgbClr val="000000"/>
                </a:solidFill>
                <a:latin typeface="Arial"/>
                <a:ea typeface="Times New Roman"/>
              </a:rPr>
              <a:t> – zawarta w pożywieniu substancja niezbędna dla zdrowego człowieka. Gdyby błony śluzowe jelita cienkiego rozłożyć płasko, miałyby powierzchnię około 4500 metrów kwadratowych.</a:t>
            </a:r>
            <a:endParaRPr/>
          </a:p>
          <a:p>
            <a:pPr algn="just">
              <a:lnSpc>
                <a:spcPct val="100000"/>
              </a:lnSpc>
            </a:pPr>
            <a:r>
              <a:rPr lang="pl-PL" sz="1400">
                <a:solidFill>
                  <a:srgbClr val="000000"/>
                </a:solidFill>
                <a:latin typeface="Arial"/>
                <a:ea typeface="Times New Roman"/>
              </a:rPr>
              <a:t>Jelito grube jest ostatnim odcinkiem przewodu pokarmowego. Ma dwa zadania – odciągać wodę z resztek pokarmowych tworząc w ten sposób półpłynną masę kałową i przechowywać kał do czasu wydalenia go przez odbyt.</a:t>
            </a:r>
            <a:endParaRPr/>
          </a:p>
        </p:txBody>
      </p:sp>
      <p:sp>
        <p:nvSpPr>
          <p:cNvPr id="139" name="CustomShape 3"/>
          <p:cNvSpPr/>
          <p:nvPr/>
        </p:nvSpPr>
        <p:spPr>
          <a:xfrm>
            <a:off x="285840" y="7792560"/>
            <a:ext cx="6356520" cy="1156680"/>
          </a:xfrm>
          <a:prstGeom prst="rect">
            <a:avLst/>
          </a:prstGeom>
        </p:spPr>
        <p:txBody>
          <a:bodyPr anchor="ctr" bIns="45000" lIns="90000" rIns="90000" tIns="45000"/>
          <a:p>
            <a:pPr algn="just">
              <a:lnSpc>
                <a:spcPct val="100000"/>
              </a:lnSpc>
            </a:pPr>
            <a:r>
              <a:rPr b="1" lang="pl-PL" sz="1400" u="sng">
                <a:solidFill>
                  <a:srgbClr val="000000"/>
                </a:solidFill>
                <a:latin typeface="Arial"/>
                <a:ea typeface="Times New Roman"/>
              </a:rPr>
              <a:t>Które pokarmy dostarczają energii?</a:t>
            </a:r>
            <a:endParaRPr/>
          </a:p>
          <a:p>
            <a:pPr algn="just">
              <a:lnSpc>
                <a:spcPct val="100000"/>
              </a:lnSpc>
            </a:pPr>
            <a:r>
              <a:rPr lang="pl-PL" sz="1400">
                <a:solidFill>
                  <a:srgbClr val="000000"/>
                </a:solidFill>
                <a:latin typeface="Arial"/>
                <a:ea typeface="Times New Roman"/>
              </a:rPr>
              <a:t>Cennym źródłem energii są pokarmy zawierające węglowodany. Węglowodanami są cukry i skrobia, znajdująca się w chlebie i ziemniakach.</a:t>
            </a:r>
            <a:endParaRPr/>
          </a:p>
          <a:p>
            <a:pPr algn="just">
              <a:lnSpc>
                <a:spcPct val="100000"/>
              </a:lnSpc>
            </a:pPr>
            <a:r>
              <a:rPr lang="pl-PL" sz="1400">
                <a:solidFill>
                  <a:srgbClr val="000000"/>
                </a:solidFill>
                <a:latin typeface="Arial"/>
                <a:ea typeface="Times New Roman"/>
              </a:rPr>
              <a:t>Tłuszcze też dostarczają energii. Masło, margaryna, oleje są bogate w tłuszcze. Najlepiej jadać je w małych ilościach.</a:t>
            </a:r>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0" name="CustomShape 1"/>
          <p:cNvSpPr/>
          <p:nvPr/>
        </p:nvSpPr>
        <p:spPr>
          <a:xfrm>
            <a:off x="0" y="368280"/>
            <a:ext cx="6856560" cy="2130480"/>
          </a:xfrm>
          <a:prstGeom prst="rect">
            <a:avLst/>
          </a:prstGeom>
        </p:spPr>
        <p:txBody>
          <a:bodyPr anchor="ctr" bIns="45000" lIns="90000" rIns="90000" tIns="45000"/>
          <a:p>
            <a:pPr algn="ctr">
              <a:lnSpc>
                <a:spcPct val="100000"/>
              </a:lnSpc>
            </a:pPr>
            <a:r>
              <a:rPr b="1" lang="pl-PL" sz="1600">
                <a:solidFill>
                  <a:srgbClr val="000000"/>
                </a:solidFill>
                <a:latin typeface="Arial"/>
                <a:ea typeface="Times New Roman"/>
              </a:rPr>
              <a:t>PRZEŁYK </a:t>
            </a:r>
            <a:endParaRPr/>
          </a:p>
          <a:p>
            <a:pPr algn="ctr">
              <a:lnSpc>
                <a:spcPct val="100000"/>
              </a:lnSpc>
            </a:pPr>
            <a:endParaRPr/>
          </a:p>
          <a:p>
            <a:pPr algn="ctr">
              <a:lnSpc>
                <a:spcPct val="100000"/>
              </a:lnSpc>
            </a:pPr>
            <a:endParaRPr/>
          </a:p>
          <a:p>
            <a:pPr algn="just">
              <a:lnSpc>
                <a:spcPct val="100000"/>
              </a:lnSpc>
            </a:pPr>
            <a:r>
              <a:rPr lang="pl-PL" sz="1400">
                <a:solidFill>
                  <a:srgbClr val="000000"/>
                </a:solidFill>
                <a:latin typeface="Arial"/>
                <a:ea typeface="Times New Roman"/>
              </a:rPr>
              <a:t>Połykanie jest złożonym procesem. Język naciska wówczas podniebienie i przesuwa pokarm lub płyny do góry i ku tyłowi. Jednocześnie podnosi się podniebienie miękkie i zamyka nozdrza tylne. Pokarmy nie mają więc trafić do nosa. Na końcu nagłośnia opada, krtań zaś przesuwa się do przodu i ku górze. W ten sposób zostaje zamknięty dostęp do tchawicy, a otwiera się przełyk. Jedzenie lub napój przechodzą przez gardło i przełyk do żołądka. Przełyk jest więc 25 centymetrową umięśnioną rurą, umożliwiającą transport pożywienia do żołądka.</a:t>
            </a:r>
            <a:endParaRPr/>
          </a:p>
        </p:txBody>
      </p:sp>
      <p:pic>
        <p:nvPicPr>
          <p:cNvPr descr="" id="141" name="Picture 2"/>
          <p:cNvPicPr/>
          <p:nvPr/>
        </p:nvPicPr>
        <p:blipFill>
          <a:blip r:embed="rId1"/>
          <a:stretch>
            <a:fillRect/>
          </a:stretch>
        </p:blipFill>
        <p:spPr>
          <a:xfrm>
            <a:off x="1571760" y="2643120"/>
            <a:ext cx="3586320" cy="4510080"/>
          </a:xfrm>
          <a:prstGeom prst="rect">
            <a:avLst/>
          </a:prstGeom>
        </p:spPr>
      </p:pic>
      <p:sp>
        <p:nvSpPr>
          <p:cNvPr id="142" name="CustomShape 2"/>
          <p:cNvSpPr/>
          <p:nvPr/>
        </p:nvSpPr>
        <p:spPr>
          <a:xfrm>
            <a:off x="928800" y="7358040"/>
            <a:ext cx="5356440" cy="1154880"/>
          </a:xfrm>
          <a:prstGeom prst="rect">
            <a:avLst/>
          </a:prstGeom>
        </p:spPr>
        <p:txBody>
          <a:bodyPr bIns="45000" lIns="90000" rIns="90000" tIns="45000"/>
          <a:p>
            <a:pPr>
              <a:lnSpc>
                <a:spcPct val="100000"/>
              </a:lnSpc>
            </a:pPr>
            <a:r>
              <a:rPr lang="pl-PL" sz="1400">
                <a:solidFill>
                  <a:srgbClr val="000000"/>
                </a:solidFill>
                <a:latin typeface="Arial"/>
              </a:rPr>
              <a:t>Przeciętnie w ciągu życia człowiek spożywa 50 ton pokarmów i wypija ponad 40 tysięcy litrów płynów.</a:t>
            </a:r>
            <a:endParaRPr/>
          </a:p>
          <a:p>
            <a:pPr>
              <a:lnSpc>
                <a:spcPct val="100000"/>
              </a:lnSpc>
            </a:pPr>
            <a:r>
              <a:rPr lang="pl-PL" sz="1400">
                <a:solidFill>
                  <a:srgbClr val="000000"/>
                </a:solidFill>
                <a:latin typeface="Arial"/>
              </a:rPr>
              <a:t>Można połykać stojąc na głowie, choć nie wydaje się to najlepszym pomysłem. Niemniej jest to możliwe, ponieważ pokarm przesuwają w przełyku mięśnie jego ściany.</a:t>
            </a:r>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43" name="Picture 1"/>
          <p:cNvPicPr/>
          <p:nvPr/>
        </p:nvPicPr>
        <p:blipFill>
          <a:blip r:embed="rId1"/>
          <a:stretch>
            <a:fillRect/>
          </a:stretch>
        </p:blipFill>
        <p:spPr>
          <a:xfrm>
            <a:off x="642960" y="1428840"/>
            <a:ext cx="5680080" cy="5678640"/>
          </a:xfrm>
          <a:prstGeom prst="rect">
            <a:avLst/>
          </a:prstGeom>
        </p:spPr>
      </p:pic>
      <p:sp>
        <p:nvSpPr>
          <p:cNvPr id="144" name="CustomShape 1"/>
          <p:cNvSpPr/>
          <p:nvPr/>
        </p:nvSpPr>
        <p:spPr>
          <a:xfrm>
            <a:off x="428760" y="360720"/>
            <a:ext cx="5785200" cy="760680"/>
          </a:xfrm>
          <a:prstGeom prst="rect">
            <a:avLst/>
          </a:prstGeom>
        </p:spPr>
        <p:txBody>
          <a:bodyPr anchor="ctr" bIns="45000" lIns="90000" rIns="90000" tIns="45000"/>
          <a:p>
            <a:pPr algn="ctr">
              <a:lnSpc>
                <a:spcPct val="100000"/>
              </a:lnSpc>
            </a:pPr>
            <a:r>
              <a:rPr b="1" lang="pl-PL" sz="1600">
                <a:solidFill>
                  <a:srgbClr val="000000"/>
                </a:solidFill>
                <a:latin typeface="Arial"/>
                <a:ea typeface="Times New Roman"/>
              </a:rPr>
              <a:t>TRZUSTKA</a:t>
            </a:r>
            <a:endParaRPr/>
          </a:p>
          <a:p>
            <a:pPr algn="just">
              <a:lnSpc>
                <a:spcPct val="100000"/>
              </a:lnSpc>
            </a:pPr>
            <a:r>
              <a:rPr lang="pl-PL" sz="1400">
                <a:solidFill>
                  <a:srgbClr val="000000"/>
                </a:solidFill>
                <a:latin typeface="Arial"/>
                <a:ea typeface="Times New Roman"/>
              </a:rPr>
              <a:t>Trzustka leży na krzywiźnie dwunastnicy – pierwszego odcinka jelita cienkiego i zachowuje się jak dwa narządy. </a:t>
            </a:r>
            <a:endParaRPr/>
          </a:p>
        </p:txBody>
      </p:sp>
      <p:sp>
        <p:nvSpPr>
          <p:cNvPr id="145" name="CustomShape 2"/>
          <p:cNvSpPr/>
          <p:nvPr/>
        </p:nvSpPr>
        <p:spPr>
          <a:xfrm>
            <a:off x="0" y="0"/>
            <a:ext cx="6856560" cy="455760"/>
          </a:xfrm>
          <a:prstGeom prst="rect">
            <a:avLst/>
          </a:prstGeom>
        </p:spPr>
      </p:sp>
      <p:sp>
        <p:nvSpPr>
          <p:cNvPr id="146" name="CustomShape 3"/>
          <p:cNvSpPr/>
          <p:nvPr/>
        </p:nvSpPr>
        <p:spPr>
          <a:xfrm flipV="1">
            <a:off x="6072120" y="8795160"/>
            <a:ext cx="5213520" cy="1521720"/>
          </a:xfrm>
          <a:prstGeom prst="rect">
            <a:avLst/>
          </a:prstGeom>
        </p:spPr>
        <p:txBody>
          <a:bodyPr anchor="ctr" bIns="45000" lIns="90000" rIns="90000" tIns="45000"/>
          <a:p>
            <a:endParaRPr/>
          </a:p>
          <a:p>
            <a:pPr algn="just">
              <a:lnSpc>
                <a:spcPct val="100000"/>
              </a:lnSpc>
            </a:pPr>
            <a:r>
              <a:rPr lang="pl-PL" sz="1400">
                <a:solidFill>
                  <a:srgbClr val="000000"/>
                </a:solidFill>
                <a:latin typeface="Arial"/>
                <a:ea typeface="Times New Roman"/>
              </a:rPr>
              <a:t>Jeden uwalnia enzymy trawienne do dwunastnicy, a drugi uwalnia do krwi ważne hormony.</a:t>
            </a:r>
            <a:endParaRPr/>
          </a:p>
          <a:p>
            <a:pPr algn="just">
              <a:lnSpc>
                <a:spcPct val="100000"/>
              </a:lnSpc>
            </a:pPr>
            <a:r>
              <a:rPr lang="pl-PL" sz="1400">
                <a:solidFill>
                  <a:srgbClr val="000000"/>
                </a:solidFill>
                <a:latin typeface="Arial"/>
                <a:ea typeface="Times New Roman"/>
              </a:rPr>
              <a:t>Trzustka to źródło hormonu insuliny, wytwarzany przez wysepki Langerhansa. Insulina obniża poziom cukru we krwi.</a:t>
            </a:r>
            <a:endParaRPr/>
          </a:p>
          <a:p>
            <a:pPr algn="just">
              <a:lnSpc>
                <a:spcPct val="100000"/>
              </a:lnSpc>
            </a:pPr>
            <a:r>
              <a:rPr lang="pl-PL" sz="1400">
                <a:solidFill>
                  <a:srgbClr val="000000"/>
                </a:solidFill>
                <a:latin typeface="Arial"/>
                <a:ea typeface="Times New Roman"/>
              </a:rPr>
              <a:t>Trzustka ma około 15 centymetrów długości, 5 centymetrów szerokości i 2 centymetry grubości.  </a:t>
            </a:r>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7" name="CustomShape 1"/>
          <p:cNvSpPr/>
          <p:nvPr/>
        </p:nvSpPr>
        <p:spPr>
          <a:xfrm>
            <a:off x="3146400" y="214200"/>
            <a:ext cx="669240" cy="363600"/>
          </a:xfrm>
          <a:prstGeom prst="rect">
            <a:avLst/>
          </a:prstGeom>
        </p:spPr>
        <p:txBody>
          <a:bodyPr bIns="45000" lIns="90000" rIns="90000" tIns="45000" wrap="none"/>
          <a:p>
            <a:pPr>
              <a:lnSpc>
                <a:spcPct val="100000"/>
              </a:lnSpc>
            </a:pPr>
            <a:r>
              <a:rPr b="1" lang="pl-PL">
                <a:solidFill>
                  <a:srgbClr val="000000"/>
                </a:solidFill>
                <a:latin typeface="Calibri"/>
              </a:rPr>
              <a:t>USTA</a:t>
            </a:r>
            <a:endParaRPr/>
          </a:p>
        </p:txBody>
      </p:sp>
      <p:pic>
        <p:nvPicPr>
          <p:cNvPr descr="" id="148" name="Picture 2"/>
          <p:cNvPicPr/>
          <p:nvPr/>
        </p:nvPicPr>
        <p:blipFill>
          <a:blip r:embed="rId1"/>
          <a:stretch>
            <a:fillRect/>
          </a:stretch>
        </p:blipFill>
        <p:spPr>
          <a:xfrm>
            <a:off x="714240" y="642960"/>
            <a:ext cx="5589720" cy="5016600"/>
          </a:xfrm>
          <a:prstGeom prst="rect">
            <a:avLst/>
          </a:prstGeom>
        </p:spPr>
      </p:pic>
      <p:sp>
        <p:nvSpPr>
          <p:cNvPr id="149" name="CustomShape 2"/>
          <p:cNvSpPr/>
          <p:nvPr/>
        </p:nvSpPr>
        <p:spPr>
          <a:xfrm>
            <a:off x="0" y="0"/>
            <a:ext cx="6856560" cy="455760"/>
          </a:xfrm>
          <a:prstGeom prst="rect">
            <a:avLst/>
          </a:prstGeom>
        </p:spPr>
      </p:sp>
      <p:sp>
        <p:nvSpPr>
          <p:cNvPr id="150" name="CustomShape 3"/>
          <p:cNvSpPr/>
          <p:nvPr/>
        </p:nvSpPr>
        <p:spPr>
          <a:xfrm>
            <a:off x="428760" y="6085800"/>
            <a:ext cx="5927760" cy="2617920"/>
          </a:xfrm>
          <a:prstGeom prst="rect">
            <a:avLst/>
          </a:prstGeom>
        </p:spPr>
        <p:txBody>
          <a:bodyPr anchor="ctr" bIns="45000" lIns="90000" rIns="90000" tIns="45000"/>
          <a:p>
            <a:endParaRPr/>
          </a:p>
          <a:p>
            <a:pPr algn="just">
              <a:lnSpc>
                <a:spcPct val="100000"/>
              </a:lnSpc>
            </a:pPr>
            <a:r>
              <a:rPr lang="pl-PL" sz="1400">
                <a:solidFill>
                  <a:srgbClr val="000000"/>
                </a:solidFill>
                <a:latin typeface="Arial"/>
                <a:ea typeface="Times New Roman"/>
              </a:rPr>
              <a:t>Trawienie rozpoczyna się w jamie ustnej żuciem pokarmu i dodawaniem do niego śliny, która zawiera związki rozkładającą skrobię. </a:t>
            </a:r>
            <a:endParaRPr/>
          </a:p>
          <a:p>
            <a:pPr algn="just">
              <a:lnSpc>
                <a:spcPct val="100000"/>
              </a:lnSpc>
            </a:pPr>
            <a:r>
              <a:rPr b="1" lang="pl-PL" sz="1400" u="sng">
                <a:solidFill>
                  <a:srgbClr val="000000"/>
                </a:solidFill>
                <a:latin typeface="Arial"/>
                <a:ea typeface="Times New Roman"/>
              </a:rPr>
              <a:t>Dlaczego ślina napływa do ust?</a:t>
            </a:r>
            <a:endParaRPr/>
          </a:p>
          <a:p>
            <a:pPr algn="just">
              <a:lnSpc>
                <a:spcPct val="100000"/>
              </a:lnSpc>
            </a:pPr>
            <a:r>
              <a:rPr lang="pl-PL" sz="1400">
                <a:solidFill>
                  <a:srgbClr val="000000"/>
                </a:solidFill>
                <a:latin typeface="Arial"/>
                <a:ea typeface="Times New Roman"/>
              </a:rPr>
              <a:t>Smak lub zapach jedzenia, a czasami nawet myśl o nim powodują wydzielanie śliny, która składa się z 99% z wody oraz enzymu trawiennego zwanego amylazą. Ślina wydzielana jest przez ślinianki do przewodów ślinowych i jamy ustnej. </a:t>
            </a:r>
            <a:endParaRPr/>
          </a:p>
          <a:p>
            <a:pPr algn="just">
              <a:lnSpc>
                <a:spcPct val="100000"/>
              </a:lnSpc>
            </a:pPr>
            <a:r>
              <a:rPr lang="pl-PL" sz="1400">
                <a:solidFill>
                  <a:srgbClr val="000000"/>
                </a:solidFill>
                <a:latin typeface="Arial"/>
                <a:ea typeface="Times New Roman"/>
              </a:rPr>
              <a:t>Ślina poza rozkładaniem skrobi na cukier, nadaje pokarmowi poślizg, dzięki czemu łatwiej go połknąć. Poza tym, chroni jamę ustną przed bakteriami, wzmacnia zmysł smaku i może zawierać substancje pomagające w gojeniu się ran. </a:t>
            </a:r>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51" name="Picture 1"/>
          <p:cNvPicPr/>
          <p:nvPr/>
        </p:nvPicPr>
        <p:blipFill>
          <a:blip r:embed="rId1"/>
          <a:stretch>
            <a:fillRect/>
          </a:stretch>
        </p:blipFill>
        <p:spPr>
          <a:xfrm>
            <a:off x="642960" y="785880"/>
            <a:ext cx="5589720" cy="4507200"/>
          </a:xfrm>
          <a:prstGeom prst="rect">
            <a:avLst/>
          </a:prstGeom>
        </p:spPr>
      </p:pic>
      <p:sp>
        <p:nvSpPr>
          <p:cNvPr id="152" name="CustomShape 1"/>
          <p:cNvSpPr/>
          <p:nvPr/>
        </p:nvSpPr>
        <p:spPr>
          <a:xfrm>
            <a:off x="0" y="286920"/>
            <a:ext cx="6856560" cy="334440"/>
          </a:xfrm>
          <a:prstGeom prst="rect">
            <a:avLst/>
          </a:prstGeom>
        </p:spPr>
        <p:txBody>
          <a:bodyPr anchor="ctr" bIns="45000" lIns="90000" rIns="90000" tIns="45000"/>
          <a:p>
            <a:pPr algn="ctr">
              <a:lnSpc>
                <a:spcPct val="100000"/>
              </a:lnSpc>
            </a:pPr>
            <a:r>
              <a:rPr b="1" lang="pl-PL" sz="1600">
                <a:solidFill>
                  <a:srgbClr val="000000"/>
                </a:solidFill>
                <a:latin typeface="Arial"/>
                <a:ea typeface="Times New Roman"/>
              </a:rPr>
              <a:t>ŻOŁĄDEK</a:t>
            </a:r>
            <a:endParaRPr/>
          </a:p>
        </p:txBody>
      </p:sp>
      <p:sp>
        <p:nvSpPr>
          <p:cNvPr id="153" name="CustomShape 2"/>
          <p:cNvSpPr/>
          <p:nvPr/>
        </p:nvSpPr>
        <p:spPr>
          <a:xfrm>
            <a:off x="0" y="0"/>
            <a:ext cx="6856560" cy="455760"/>
          </a:xfrm>
          <a:prstGeom prst="rect">
            <a:avLst/>
          </a:prstGeom>
        </p:spPr>
      </p:sp>
      <p:pic>
        <p:nvPicPr>
          <p:cNvPr descr="" id="154" name="Picture 3"/>
          <p:cNvPicPr/>
          <p:nvPr/>
        </p:nvPicPr>
        <p:blipFill>
          <a:blip r:embed="rId2"/>
          <a:stretch>
            <a:fillRect/>
          </a:stretch>
        </p:blipFill>
        <p:spPr>
          <a:xfrm>
            <a:off x="1440" y="797040"/>
            <a:ext cx="5589720" cy="4507200"/>
          </a:xfrm>
          <a:prstGeom prst="rect">
            <a:avLst/>
          </a:prstGeom>
        </p:spPr>
      </p:pic>
      <p:sp>
        <p:nvSpPr>
          <p:cNvPr id="155" name="CustomShape 3"/>
          <p:cNvSpPr/>
          <p:nvPr/>
        </p:nvSpPr>
        <p:spPr>
          <a:xfrm>
            <a:off x="642960" y="5161680"/>
            <a:ext cx="5642280" cy="3455280"/>
          </a:xfrm>
          <a:prstGeom prst="rect">
            <a:avLst/>
          </a:prstGeom>
        </p:spPr>
        <p:txBody>
          <a:bodyPr anchor="ctr" bIns="0" lIns="90000" rIns="90000" tIns="76320"/>
          <a:p>
            <a:endParaRPr/>
          </a:p>
          <a:p>
            <a:pPr algn="just">
              <a:lnSpc>
                <a:spcPct val="100000"/>
              </a:lnSpc>
            </a:pPr>
            <a:r>
              <a:rPr lang="pl-PL" sz="1400">
                <a:solidFill>
                  <a:srgbClr val="000000"/>
                </a:solidFill>
                <a:latin typeface="Arial"/>
              </a:rPr>
              <a:t>Żołądek przypomina worek. Jego ścianę tworzą mięśnie, a ujście zamyka odźwiernik. W żołądku pokarm jest mieszany z sokiem żołądkowym, zawierającym enzymy trawienne i kwas solny. Kwas zabija większość zawartych w pokarmie zarazków. </a:t>
            </a:r>
            <a:endParaRPr/>
          </a:p>
          <a:p>
            <a:pPr algn="just">
              <a:lnSpc>
                <a:spcPct val="100000"/>
              </a:lnSpc>
            </a:pPr>
            <a:endParaRPr/>
          </a:p>
          <a:p>
            <a:pPr algn="just">
              <a:lnSpc>
                <a:spcPct val="100000"/>
              </a:lnSpc>
            </a:pPr>
            <a:r>
              <a:rPr lang="pl-PL" sz="1400">
                <a:solidFill>
                  <a:srgbClr val="000000"/>
                </a:solidFill>
                <a:latin typeface="Arial"/>
              </a:rPr>
              <a:t>Żołądek przetwarza pokarm na miazgę, treść pokarmową, która jest gęstym płynem przechodzącym powoli do dwunastnicy, będącej górną częścią jelita cienkiego. Tam odbywa się główny proces trawienia pod wpływem żółci i enzymów trzustkowych oraz pozostałych soków pokarmowych. Po rozłożeniu pokarmu do prostych związków w przełyku cienkim następuje ich wchłanianie.</a:t>
            </a:r>
            <a:endParaRPr/>
          </a:p>
          <a:p>
            <a:pPr algn="just">
              <a:lnSpc>
                <a:spcPct val="100000"/>
              </a:lnSpc>
            </a:pPr>
            <a:r>
              <a:rPr b="1" lang="pl-PL" sz="1400" u="sng">
                <a:solidFill>
                  <a:srgbClr val="000000"/>
                </a:solidFill>
                <a:latin typeface="Arial"/>
                <a:ea typeface="Times New Roman"/>
              </a:rPr>
              <a:t>Dlaczego żołądek sam się nie strawi?</a:t>
            </a:r>
            <a:endParaRPr/>
          </a:p>
          <a:p>
            <a:pPr algn="just">
              <a:lnSpc>
                <a:spcPct val="100000"/>
              </a:lnSpc>
            </a:pPr>
            <a:r>
              <a:rPr lang="pl-PL" sz="1400">
                <a:solidFill>
                  <a:srgbClr val="000000"/>
                </a:solidFill>
                <a:latin typeface="Arial"/>
                <a:ea typeface="Times New Roman"/>
              </a:rPr>
              <a:t>Ponieważ żołądek zbudowany jest z białka, musi się zabezpieczyć przed samostrawieniem, z tego powodu wnętrze żołądka wyścielone jest grubą warstwą śluzu, który chroni go przed działaniem soków.</a:t>
            </a:r>
            <a:endParaRPr/>
          </a:p>
        </p:txBody>
      </p:sp>
    </p:spTree>
  </p:cSld>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6" name="CustomShape 1"/>
          <p:cNvSpPr/>
          <p:nvPr/>
        </p:nvSpPr>
        <p:spPr>
          <a:xfrm>
            <a:off x="0" y="932040"/>
            <a:ext cx="6856560" cy="730440"/>
          </a:xfrm>
          <a:prstGeom prst="rect">
            <a:avLst/>
          </a:prstGeom>
        </p:spPr>
        <p:txBody>
          <a:bodyPr anchor="ctr" bIns="45000" lIns="90000" rIns="90000" tIns="45000"/>
          <a:p>
            <a:pPr>
              <a:lnSpc>
                <a:spcPct val="100000"/>
              </a:lnSpc>
            </a:pPr>
            <a:r>
              <a:rPr lang="pl-PL" sz="1400">
                <a:solidFill>
                  <a:srgbClr val="000000"/>
                </a:solidFill>
                <a:latin typeface="Arial"/>
                <a:ea typeface="Times New Roman"/>
              </a:rPr>
              <a:t>Układ nerwowy składa się z miliardów komórek nerwowych – neuronów, które rozprowadzają impulsy nerwowe po całym organizmie.</a:t>
            </a:r>
            <a:endParaRPr/>
          </a:p>
          <a:p>
            <a:pPr>
              <a:lnSpc>
                <a:spcPct val="100000"/>
              </a:lnSpc>
            </a:pPr>
            <a:endParaRPr/>
          </a:p>
        </p:txBody>
      </p:sp>
      <p:pic>
        <p:nvPicPr>
          <p:cNvPr descr="" id="157" name="Picture 2"/>
          <p:cNvPicPr/>
          <p:nvPr/>
        </p:nvPicPr>
        <p:blipFill>
          <a:blip r:embed="rId1"/>
          <a:stretch>
            <a:fillRect/>
          </a:stretch>
        </p:blipFill>
        <p:spPr>
          <a:xfrm>
            <a:off x="500040" y="1571760"/>
            <a:ext cx="2884680" cy="5185080"/>
          </a:xfrm>
          <a:prstGeom prst="rect">
            <a:avLst/>
          </a:prstGeom>
        </p:spPr>
      </p:pic>
      <p:sp>
        <p:nvSpPr>
          <p:cNvPr id="158" name="CustomShape 2"/>
          <p:cNvSpPr/>
          <p:nvPr/>
        </p:nvSpPr>
        <p:spPr>
          <a:xfrm>
            <a:off x="3929040" y="1500120"/>
            <a:ext cx="2427480" cy="4138560"/>
          </a:xfrm>
          <a:prstGeom prst="rect">
            <a:avLst/>
          </a:prstGeom>
        </p:spPr>
        <p:txBody>
          <a:bodyPr bIns="45000" lIns="90000" rIns="90000" tIns="45000"/>
          <a:p>
            <a:pPr>
              <a:lnSpc>
                <a:spcPct val="100000"/>
              </a:lnSpc>
            </a:pPr>
            <a:r>
              <a:rPr lang="pl-PL" sz="1400">
                <a:solidFill>
                  <a:srgbClr val="000000"/>
                </a:solidFill>
                <a:latin typeface="Arial"/>
                <a:ea typeface="Times New Roman"/>
              </a:rPr>
              <a:t>Dzieli się on na dwie części: mózg i rdzeń kręgowy oraz obwodowy układ nerwowy, obejmujący wszystkie nerwy łączące ośrodkowy układ nerwowy </a:t>
            </a:r>
            <a:endParaRPr/>
          </a:p>
          <a:p>
            <a:pPr>
              <a:lnSpc>
                <a:spcPct val="100000"/>
              </a:lnSpc>
            </a:pPr>
            <a:r>
              <a:rPr lang="pl-PL" sz="1400">
                <a:solidFill>
                  <a:srgbClr val="000000"/>
                </a:solidFill>
                <a:latin typeface="Arial"/>
                <a:ea typeface="Times New Roman"/>
              </a:rPr>
              <a:t>z resztą ciała.</a:t>
            </a:r>
            <a:endParaRPr/>
          </a:p>
          <a:p>
            <a:pPr>
              <a:lnSpc>
                <a:spcPct val="100000"/>
              </a:lnSpc>
            </a:pPr>
            <a:r>
              <a:rPr lang="pl-PL" sz="1400">
                <a:solidFill>
                  <a:srgbClr val="000000"/>
                </a:solidFill>
                <a:latin typeface="Arial"/>
                <a:ea typeface="Times New Roman"/>
              </a:rPr>
              <a:t>Układ nerwowy chroni organizm przed krzywdą, sygnalizuje potrzebę uzupełniania paliwa. Utrzymuje równowagę ciała w niemal każdej sytuacji, wyłącza się, aby odpocząć i odnowić się oraz przystosowuje się do urazów i skutków nadużyć, jakie organizm gromadzi w czasie swojego życia.</a:t>
            </a:r>
            <a:endParaRPr/>
          </a:p>
        </p:txBody>
      </p:sp>
      <p:sp>
        <p:nvSpPr>
          <p:cNvPr id="159" name="CustomShape 3"/>
          <p:cNvSpPr/>
          <p:nvPr/>
        </p:nvSpPr>
        <p:spPr>
          <a:xfrm>
            <a:off x="2517480" y="285840"/>
            <a:ext cx="1777320" cy="363600"/>
          </a:xfrm>
          <a:prstGeom prst="rect">
            <a:avLst/>
          </a:prstGeom>
        </p:spPr>
        <p:txBody>
          <a:bodyPr bIns="45000" lIns="90000" rIns="90000" tIns="45000" wrap="none"/>
          <a:p>
            <a:pPr>
              <a:lnSpc>
                <a:spcPct val="100000"/>
              </a:lnSpc>
            </a:pPr>
            <a:r>
              <a:rPr lang="pl-PL">
                <a:solidFill>
                  <a:srgbClr val="000000"/>
                </a:solidFill>
                <a:latin typeface="Arial"/>
                <a:ea typeface="Times New Roman"/>
              </a:rPr>
              <a:t>Układ nerwowy </a:t>
            </a:r>
            <a:endParaRPr/>
          </a:p>
        </p:txBody>
      </p:sp>
      <p:sp>
        <p:nvSpPr>
          <p:cNvPr id="160" name="CustomShape 4"/>
          <p:cNvSpPr/>
          <p:nvPr/>
        </p:nvSpPr>
        <p:spPr>
          <a:xfrm>
            <a:off x="285840" y="6938640"/>
            <a:ext cx="6070680" cy="1857240"/>
          </a:xfrm>
          <a:prstGeom prst="rect">
            <a:avLst/>
          </a:prstGeom>
        </p:spPr>
        <p:txBody>
          <a:bodyPr anchor="ctr" bIns="45000" lIns="90000" rIns="90000" tIns="45000"/>
          <a:p>
            <a:pPr>
              <a:lnSpc>
                <a:spcPct val="100000"/>
              </a:lnSpc>
            </a:pPr>
            <a:r>
              <a:rPr b="1" i="1" lang="pl-PL" sz="1400" u="sng">
                <a:solidFill>
                  <a:srgbClr val="000000"/>
                </a:solidFill>
                <a:latin typeface="Arial"/>
                <a:ea typeface="Times New Roman"/>
              </a:rPr>
              <a:t>Ile mamy nerwów?</a:t>
            </a:r>
            <a:endParaRPr/>
          </a:p>
          <a:p>
            <a:pPr>
              <a:lnSpc>
                <a:spcPct val="100000"/>
              </a:lnSpc>
            </a:pPr>
            <a:r>
              <a:rPr lang="pl-PL" sz="1400">
                <a:solidFill>
                  <a:srgbClr val="000000"/>
                </a:solidFill>
                <a:latin typeface="Arial"/>
                <a:ea typeface="Times New Roman"/>
              </a:rPr>
              <a:t>Między mózgiem a narządami zmysłów i mięśniami głowy znajduje się 12 par dużych nerwów – nerwy czaszkowe. Dalszych 31 par nerwów rdzeniowych biegnie od rdzenia kręgowego do reszty ciała.</a:t>
            </a:r>
            <a:endParaRPr/>
          </a:p>
          <a:p>
            <a:pPr>
              <a:lnSpc>
                <a:spcPct val="100000"/>
              </a:lnSpc>
            </a:pPr>
            <a:r>
              <a:rPr b="1" lang="pl-PL" sz="1400">
                <a:solidFill>
                  <a:srgbClr val="000000"/>
                </a:solidFill>
                <a:latin typeface="Arial"/>
                <a:ea typeface="Times New Roman"/>
              </a:rPr>
              <a:t>Neuron</a:t>
            </a:r>
            <a:r>
              <a:rPr lang="pl-PL" sz="1400">
                <a:solidFill>
                  <a:srgbClr val="000000"/>
                </a:solidFill>
                <a:latin typeface="Arial"/>
                <a:ea typeface="Times New Roman"/>
              </a:rPr>
              <a:t> – to typowa komórka nerwowa, ma kształt gwiaździsty. Jej wypustka zwana aksonem wysyła bodźce, natomiast dendryty prowadzą je do niej. Neurony łączą się ze sobą synapsami.</a:t>
            </a:r>
            <a:endParaRPr/>
          </a:p>
          <a:p>
            <a:pPr>
              <a:lnSpc>
                <a:spcPct val="100000"/>
              </a:lnSpc>
            </a:pPr>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1" name="CustomShape 1"/>
          <p:cNvSpPr/>
          <p:nvPr/>
        </p:nvSpPr>
        <p:spPr>
          <a:xfrm>
            <a:off x="0" y="219240"/>
            <a:ext cx="6856560" cy="1034640"/>
          </a:xfrm>
          <a:prstGeom prst="rect">
            <a:avLst/>
          </a:prstGeom>
        </p:spPr>
        <p:txBody>
          <a:bodyPr anchor="ctr" bIns="45000" lIns="90000" rIns="90000" tIns="45000"/>
          <a:p>
            <a:pPr algn="ctr">
              <a:lnSpc>
                <a:spcPct val="100000"/>
              </a:lnSpc>
            </a:pPr>
            <a:r>
              <a:rPr b="1" lang="pl-PL" sz="1600">
                <a:solidFill>
                  <a:srgbClr val="000000"/>
                </a:solidFill>
                <a:latin typeface="Arial"/>
                <a:ea typeface="Times New Roman"/>
              </a:rPr>
              <a:t>MIĘŚNIE</a:t>
            </a:r>
            <a:endParaRPr/>
          </a:p>
          <a:p>
            <a:pPr algn="ctr">
              <a:lnSpc>
                <a:spcPct val="100000"/>
              </a:lnSpc>
            </a:pPr>
            <a:endParaRPr/>
          </a:p>
          <a:p>
            <a:pPr algn="just">
              <a:lnSpc>
                <a:spcPct val="100000"/>
              </a:lnSpc>
            </a:pPr>
            <a:r>
              <a:rPr lang="pl-PL" sz="1400">
                <a:solidFill>
                  <a:srgbClr val="000000"/>
                </a:solidFill>
                <a:latin typeface="Arial"/>
                <a:ea typeface="Times New Roman"/>
              </a:rPr>
              <a:t>Wszystkie ruchy naszego ciała – biegi, skoki, skinięcie głową i uśmiech – wykonują mięśnie. Kurczą się wtedy, poruszając kośćmi, do których są przyczepione. </a:t>
            </a:r>
            <a:endParaRPr/>
          </a:p>
        </p:txBody>
      </p:sp>
      <p:pic>
        <p:nvPicPr>
          <p:cNvPr descr="" id="162" name="Picture 2"/>
          <p:cNvPicPr/>
          <p:nvPr/>
        </p:nvPicPr>
        <p:blipFill>
          <a:blip r:embed="rId1"/>
          <a:stretch>
            <a:fillRect/>
          </a:stretch>
        </p:blipFill>
        <p:spPr>
          <a:xfrm>
            <a:off x="214200" y="1285920"/>
            <a:ext cx="4570560" cy="4213440"/>
          </a:xfrm>
          <a:prstGeom prst="rect">
            <a:avLst/>
          </a:prstGeom>
        </p:spPr>
      </p:pic>
      <p:sp>
        <p:nvSpPr>
          <p:cNvPr id="163" name="CustomShape 2"/>
          <p:cNvSpPr/>
          <p:nvPr/>
        </p:nvSpPr>
        <p:spPr>
          <a:xfrm>
            <a:off x="5143680" y="1571760"/>
            <a:ext cx="1284480" cy="3381120"/>
          </a:xfrm>
          <a:prstGeom prst="rect">
            <a:avLst/>
          </a:prstGeom>
        </p:spPr>
        <p:txBody>
          <a:bodyPr bIns="45000" lIns="90000" rIns="90000" tIns="45000"/>
          <a:p>
            <a:pPr>
              <a:lnSpc>
                <a:spcPct val="100000"/>
              </a:lnSpc>
            </a:pPr>
            <a:r>
              <a:rPr lang="pl-PL">
                <a:solidFill>
                  <a:srgbClr val="000000"/>
                </a:solidFill>
                <a:latin typeface="Calibri"/>
              </a:rPr>
              <a:t>Mięśnie składają się z tysięcy komórek nazywanych włóknami mięśniowymi, które skracają się podczas skurczu.</a:t>
            </a:r>
            <a:endParaRPr/>
          </a:p>
          <a:p>
            <a:pPr>
              <a:lnSpc>
                <a:spcPct val="100000"/>
              </a:lnSpc>
            </a:pPr>
            <a:endParaRPr/>
          </a:p>
        </p:txBody>
      </p:sp>
      <p:sp>
        <p:nvSpPr>
          <p:cNvPr id="164" name="CustomShape 3"/>
          <p:cNvSpPr/>
          <p:nvPr/>
        </p:nvSpPr>
        <p:spPr>
          <a:xfrm>
            <a:off x="0" y="5790960"/>
            <a:ext cx="6856560" cy="1004760"/>
          </a:xfrm>
          <a:prstGeom prst="rect">
            <a:avLst/>
          </a:prstGeom>
        </p:spPr>
        <p:txBody>
          <a:bodyPr anchor="ctr" bIns="45000" lIns="90000" rIns="90000" tIns="45000"/>
          <a:p>
            <a:pPr>
              <a:lnSpc>
                <a:spcPct val="100000"/>
              </a:lnSpc>
            </a:pPr>
            <a:r>
              <a:rPr b="1" i="1" lang="pl-PL" sz="1400" u="sng">
                <a:solidFill>
                  <a:srgbClr val="000000"/>
                </a:solidFill>
                <a:latin typeface="Arial"/>
                <a:ea typeface="Times New Roman"/>
              </a:rPr>
              <a:t>Który z mięśni jest najsilniejszy?</a:t>
            </a:r>
            <a:endParaRPr/>
          </a:p>
          <a:p>
            <a:pPr>
              <a:lnSpc>
                <a:spcPct val="100000"/>
              </a:lnSpc>
            </a:pPr>
            <a:r>
              <a:rPr lang="pl-PL" sz="1400">
                <a:solidFill>
                  <a:srgbClr val="000000"/>
                </a:solidFill>
                <a:latin typeface="Arial"/>
                <a:ea typeface="Times New Roman"/>
              </a:rPr>
              <a:t>W stosunku do wielkości najsilniejszymi mięśniami są żwacze. Znajdują się one po obu stronach jamy ustnej. Razem gryzą z siłą około 70 kilogramów.</a:t>
            </a:r>
            <a:endParaRPr/>
          </a:p>
          <a:p>
            <a:pPr>
              <a:lnSpc>
                <a:spcPct val="100000"/>
              </a:lnSpc>
            </a:pPr>
            <a:endParaRPr/>
          </a:p>
        </p:txBody>
      </p:sp>
      <p:sp>
        <p:nvSpPr>
          <p:cNvPr id="165" name="CustomShape 4"/>
          <p:cNvSpPr/>
          <p:nvPr/>
        </p:nvSpPr>
        <p:spPr>
          <a:xfrm>
            <a:off x="0" y="6441840"/>
            <a:ext cx="6713640" cy="2435040"/>
          </a:xfrm>
          <a:prstGeom prst="rect">
            <a:avLst/>
          </a:prstGeom>
        </p:spPr>
        <p:txBody>
          <a:bodyPr anchor="ctr" bIns="45000" lIns="90000" rIns="90000" tIns="45000"/>
          <a:p>
            <a:pPr algn="just">
              <a:lnSpc>
                <a:spcPct val="100000"/>
              </a:lnSpc>
            </a:pPr>
            <a:r>
              <a:rPr b="1" i="1" lang="pl-PL" sz="1400" u="sng">
                <a:solidFill>
                  <a:srgbClr val="000000"/>
                </a:solidFill>
                <a:latin typeface="Arial"/>
                <a:ea typeface="Times New Roman"/>
              </a:rPr>
              <a:t>Który z mięśni jest największy?</a:t>
            </a:r>
            <a:endParaRPr/>
          </a:p>
          <a:p>
            <a:pPr algn="just">
              <a:lnSpc>
                <a:spcPct val="100000"/>
              </a:lnSpc>
            </a:pPr>
            <a:r>
              <a:rPr lang="pl-PL" sz="1200">
                <a:solidFill>
                  <a:srgbClr val="000000"/>
                </a:solidFill>
                <a:latin typeface="Arial"/>
                <a:ea typeface="Times New Roman"/>
              </a:rPr>
              <a:t>Jest nim mięsień pośladkowy wielki, biegnący od pośladka do tylnej części uda, czyli ten na którym siedzisz. </a:t>
            </a:r>
            <a:endParaRPr/>
          </a:p>
          <a:p>
            <a:pPr algn="just">
              <a:lnSpc>
                <a:spcPct val="100000"/>
              </a:lnSpc>
            </a:pPr>
            <a:r>
              <a:rPr b="1" i="1" lang="pl-PL" sz="1400" u="sng">
                <a:solidFill>
                  <a:srgbClr val="000000"/>
                </a:solidFill>
                <a:latin typeface="Arial"/>
                <a:ea typeface="Times New Roman"/>
              </a:rPr>
              <a:t>Który z mięśni jest najbardziej aktywny?</a:t>
            </a:r>
            <a:endParaRPr/>
          </a:p>
          <a:p>
            <a:pPr algn="just">
              <a:lnSpc>
                <a:spcPct val="100000"/>
              </a:lnSpc>
            </a:pPr>
            <a:r>
              <a:rPr lang="pl-PL" sz="1200">
                <a:solidFill>
                  <a:srgbClr val="000000"/>
                </a:solidFill>
                <a:latin typeface="Arial"/>
                <a:ea typeface="Times New Roman"/>
              </a:rPr>
              <a:t>Ocenia się, że mięśnie oka wykonują ponad 100 tys. ruchów dziennie. Mięsień sercowy kurczy się około 70 razy na minutę. Czaszka jest wyposażona w ponad 30 małych mięśni. Dzięki nim możemy wyrazić różne uczucia mimiką czyli grymasami twarzy.</a:t>
            </a:r>
            <a:endParaRPr/>
          </a:p>
          <a:p>
            <a:pPr algn="just">
              <a:lnSpc>
                <a:spcPct val="100000"/>
              </a:lnSpc>
            </a:pPr>
            <a:r>
              <a:rPr b="1" i="1" lang="pl-PL" sz="1400" u="sng">
                <a:solidFill>
                  <a:srgbClr val="000000"/>
                </a:solidFill>
                <a:latin typeface="Arial"/>
                <a:ea typeface="Times New Roman"/>
              </a:rPr>
              <a:t>Dlaczego mięśnie muszą pracować parami?</a:t>
            </a:r>
            <a:endParaRPr/>
          </a:p>
          <a:p>
            <a:pPr algn="just">
              <a:lnSpc>
                <a:spcPct val="100000"/>
              </a:lnSpc>
            </a:pPr>
            <a:r>
              <a:rPr lang="pl-PL" sz="1300">
                <a:solidFill>
                  <a:srgbClr val="000000"/>
                </a:solidFill>
                <a:latin typeface="Arial"/>
                <a:ea typeface="Times New Roman"/>
              </a:rPr>
              <a:t>Pracę mięśni umożliwia właściwa im zdolność kurczenia się i dlatego działają parami. Gdy podnosimy szklankę, skraca się mięsień dwugłowy, zginając staw łokciowy. Kiedy naczynie odstawiamy, kurczy się miesień trójgłowy ramienia, a mięsień dwugłowy wydłuża się do poprzedniego stanu. </a:t>
            </a:r>
            <a:endParaRPr/>
          </a:p>
        </p:txBody>
      </p:sp>
      <p:sp>
        <p:nvSpPr>
          <p:cNvPr id="166" name="CustomShape 5"/>
          <p:cNvSpPr/>
          <p:nvPr/>
        </p:nvSpPr>
        <p:spPr>
          <a:xfrm>
            <a:off x="2857320" y="4714920"/>
            <a:ext cx="3427560" cy="1001880"/>
          </a:xfrm>
          <a:prstGeom prst="rect">
            <a:avLst/>
          </a:prstGeom>
        </p:spPr>
        <p:txBody>
          <a:bodyPr bIns="45000" lIns="90000" rIns="90000" tIns="45000"/>
          <a:p>
            <a:pPr>
              <a:lnSpc>
                <a:spcPct val="100000"/>
              </a:lnSpc>
            </a:pPr>
            <a:r>
              <a:rPr b="1" i="1" lang="pl-PL" sz="1200" u="sng">
                <a:solidFill>
                  <a:srgbClr val="000000"/>
                </a:solidFill>
                <a:latin typeface="Arial"/>
                <a:ea typeface="Times New Roman"/>
              </a:rPr>
              <a:t>Ile mamy mięśni?</a:t>
            </a:r>
            <a:endParaRPr/>
          </a:p>
          <a:p>
            <a:pPr>
              <a:lnSpc>
                <a:spcPct val="100000"/>
              </a:lnSpc>
            </a:pPr>
            <a:r>
              <a:rPr lang="pl-PL" sz="1200">
                <a:solidFill>
                  <a:srgbClr val="000000"/>
                </a:solidFill>
                <a:latin typeface="Arial"/>
                <a:ea typeface="Times New Roman"/>
              </a:rPr>
              <a:t>Mamy około 650 mięśni, w tym przeszło 50 w samej twarzy. Podczas uśmiechu korzystamy z 17 mięśni, a gdy wyrażamy minę niezadowolenia z ponad 40 mięśni.   </a:t>
            </a:r>
            <a:endParaRPr/>
          </a:p>
        </p:txBody>
      </p:sp>
    </p:spTree>
  </p:cSld>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67" name="Picture 1"/>
          <p:cNvPicPr/>
          <p:nvPr/>
        </p:nvPicPr>
        <p:blipFill>
          <a:blip r:embed="rId1"/>
          <a:stretch>
            <a:fillRect/>
          </a:stretch>
        </p:blipFill>
        <p:spPr>
          <a:xfrm>
            <a:off x="1143000" y="1714320"/>
            <a:ext cx="4023000" cy="3063960"/>
          </a:xfrm>
          <a:prstGeom prst="rect">
            <a:avLst/>
          </a:prstGeom>
        </p:spPr>
      </p:pic>
      <p:sp>
        <p:nvSpPr>
          <p:cNvPr id="168" name="CustomShape 1"/>
          <p:cNvSpPr/>
          <p:nvPr/>
        </p:nvSpPr>
        <p:spPr>
          <a:xfrm>
            <a:off x="3214800" y="359640"/>
            <a:ext cx="2141640" cy="563040"/>
          </a:xfrm>
          <a:prstGeom prst="rect">
            <a:avLst/>
          </a:prstGeom>
        </p:spPr>
        <p:txBody>
          <a:bodyPr anchor="ctr" bIns="0" lIns="90000" rIns="90000" tIns="45000"/>
          <a:p>
            <a:pPr>
              <a:lnSpc>
                <a:spcPct val="100000"/>
              </a:lnSpc>
            </a:pPr>
            <a:r>
              <a:rPr b="1" lang="pl-PL" sz="1600">
                <a:solidFill>
                  <a:srgbClr val="000000"/>
                </a:solidFill>
                <a:latin typeface="Times New Roman"/>
              </a:rPr>
              <a:t>MÓZG</a:t>
            </a:r>
            <a:endParaRPr/>
          </a:p>
          <a:p>
            <a:pPr>
              <a:lnSpc>
                <a:spcPct val="100000"/>
              </a:lnSpc>
            </a:pPr>
            <a:endParaRPr/>
          </a:p>
        </p:txBody>
      </p:sp>
      <p:sp>
        <p:nvSpPr>
          <p:cNvPr id="169" name="CustomShape 2"/>
          <p:cNvSpPr/>
          <p:nvPr/>
        </p:nvSpPr>
        <p:spPr>
          <a:xfrm>
            <a:off x="428760" y="932040"/>
            <a:ext cx="5713560" cy="730440"/>
          </a:xfrm>
          <a:prstGeom prst="rect">
            <a:avLst/>
          </a:prstGeom>
        </p:spPr>
        <p:txBody>
          <a:bodyPr anchor="ctr" bIns="45000" lIns="90000" rIns="90000" tIns="45000"/>
          <a:p>
            <a:pPr algn="just">
              <a:lnSpc>
                <a:spcPct val="100000"/>
              </a:lnSpc>
            </a:pPr>
            <a:r>
              <a:rPr lang="pl-PL" sz="1400">
                <a:solidFill>
                  <a:srgbClr val="000000"/>
                </a:solidFill>
                <a:latin typeface="Arial"/>
                <a:ea typeface="Times New Roman"/>
              </a:rPr>
              <a:t>Mózg zawiera prawdopodobnie 10 mdl komórek nerwowych. Ocenia się, że mózg gromadzi w ciągu życia około 1000 ml bitów informacji.</a:t>
            </a:r>
            <a:endParaRPr/>
          </a:p>
        </p:txBody>
      </p:sp>
      <p:sp>
        <p:nvSpPr>
          <p:cNvPr id="170" name="CustomShape 3"/>
          <p:cNvSpPr/>
          <p:nvPr/>
        </p:nvSpPr>
        <p:spPr>
          <a:xfrm>
            <a:off x="0" y="0"/>
            <a:ext cx="6856560" cy="455760"/>
          </a:xfrm>
          <a:prstGeom prst="rect">
            <a:avLst/>
          </a:prstGeom>
        </p:spPr>
      </p:sp>
      <p:sp>
        <p:nvSpPr>
          <p:cNvPr id="171" name="CustomShape 4"/>
          <p:cNvSpPr/>
          <p:nvPr/>
        </p:nvSpPr>
        <p:spPr>
          <a:xfrm>
            <a:off x="357120" y="5042880"/>
            <a:ext cx="6356520" cy="4076280"/>
          </a:xfrm>
          <a:prstGeom prst="rect">
            <a:avLst/>
          </a:prstGeom>
        </p:spPr>
        <p:txBody>
          <a:bodyPr anchor="ctr" bIns="45000" lIns="90000" rIns="90000" tIns="45000"/>
          <a:p>
            <a:endParaRPr/>
          </a:p>
          <a:p>
            <a:pPr>
              <a:lnSpc>
                <a:spcPct val="100000"/>
              </a:lnSpc>
            </a:pPr>
            <a:r>
              <a:rPr lang="pl-PL" sz="1200">
                <a:solidFill>
                  <a:srgbClr val="000000"/>
                </a:solidFill>
                <a:latin typeface="Arial"/>
                <a:ea typeface="Times New Roman"/>
              </a:rPr>
              <a:t>Mózg jest połączony z rdzeniem kręgowym, od którego odchodzą drobniejsze nerwy. Razem tworzą one ośrodkowy układ nerwowy. Mózg to centrum dowodzenia całego ciała, wydający polecenia jego częściom.</a:t>
            </a:r>
            <a:endParaRPr/>
          </a:p>
          <a:p>
            <a:pPr>
              <a:lnSpc>
                <a:spcPct val="100000"/>
              </a:lnSpc>
            </a:pPr>
            <a:r>
              <a:rPr lang="pl-PL" sz="1200">
                <a:solidFill>
                  <a:srgbClr val="000000"/>
                </a:solidFill>
                <a:latin typeface="Arial"/>
                <a:ea typeface="Times New Roman"/>
              </a:rPr>
              <a:t>Mózg sprawia, że widzimy i słyszymy a także potrafimy ocenić szybkość czy odległość.</a:t>
            </a:r>
            <a:endParaRPr/>
          </a:p>
          <a:p>
            <a:pPr>
              <a:lnSpc>
                <a:spcPct val="100000"/>
              </a:lnSpc>
            </a:pPr>
            <a:r>
              <a:rPr lang="pl-PL" sz="1200">
                <a:solidFill>
                  <a:srgbClr val="000000"/>
                </a:solidFill>
                <a:latin typeface="Arial"/>
                <a:ea typeface="Times New Roman"/>
              </a:rPr>
              <a:t>Mózg to narząd ważący mniej niż 1,5 kilograma, a działa jak centrum kontrolne organizmu.</a:t>
            </a:r>
            <a:endParaRPr/>
          </a:p>
          <a:p>
            <a:pPr>
              <a:lnSpc>
                <a:spcPct val="100000"/>
              </a:lnSpc>
            </a:pPr>
            <a:r>
              <a:rPr lang="pl-PL" sz="1200">
                <a:solidFill>
                  <a:srgbClr val="000000"/>
                </a:solidFill>
                <a:latin typeface="Arial"/>
                <a:ea typeface="Times New Roman"/>
              </a:rPr>
              <a:t>Mózg ludzki różni się wielkością. Większy mózg nie czyni jednak człowieka mądrzejszym, tak jak duża stopa nie oznacza lepszego biegacza.</a:t>
            </a:r>
            <a:endParaRPr/>
          </a:p>
          <a:p>
            <a:pPr>
              <a:lnSpc>
                <a:spcPct val="100000"/>
              </a:lnSpc>
            </a:pPr>
            <a:r>
              <a:rPr b="1" i="1" lang="pl-PL" sz="1200" u="sng">
                <a:solidFill>
                  <a:srgbClr val="000000"/>
                </a:solidFill>
                <a:latin typeface="Arial"/>
                <a:ea typeface="Times New Roman"/>
              </a:rPr>
              <a:t>Dlaczego mózg jest pofałdowany?</a:t>
            </a:r>
            <a:endParaRPr/>
          </a:p>
          <a:p>
            <a:pPr>
              <a:lnSpc>
                <a:spcPct val="100000"/>
              </a:lnSpc>
            </a:pPr>
            <a:r>
              <a:rPr lang="pl-PL" sz="1200">
                <a:solidFill>
                  <a:srgbClr val="000000"/>
                </a:solidFill>
                <a:latin typeface="Arial"/>
                <a:ea typeface="Times New Roman"/>
              </a:rPr>
              <a:t>Powierzchnia mózgu pokryta jest bruzdami i fałdami, które potrajają powierzchnię zewnętrzną warstwy szarej czyli kory mózgowej.</a:t>
            </a:r>
            <a:endParaRPr/>
          </a:p>
          <a:p>
            <a:pPr>
              <a:lnSpc>
                <a:spcPct val="100000"/>
              </a:lnSpc>
            </a:pPr>
            <a:r>
              <a:rPr lang="pl-PL" sz="1200">
                <a:solidFill>
                  <a:srgbClr val="000000"/>
                </a:solidFill>
                <a:latin typeface="Arial"/>
                <a:ea typeface="Times New Roman"/>
              </a:rPr>
              <a:t>Zwiększona powierzchnia czyni mózg doskonalszym, ponieważ do tej właśnie warstwy docierają impulsy nerwowe i te są poddawane analizie. Jest to miejsce gdzie odbywa się </a:t>
            </a:r>
            <a:r>
              <a:rPr b="1" lang="pl-PL" sz="1200" u="sng">
                <a:solidFill>
                  <a:srgbClr val="000000"/>
                </a:solidFill>
                <a:latin typeface="Arial"/>
                <a:ea typeface="Times New Roman"/>
              </a:rPr>
              <a:t>myślenie</a:t>
            </a:r>
            <a:r>
              <a:rPr lang="pl-PL" sz="1200">
                <a:solidFill>
                  <a:srgbClr val="000000"/>
                </a:solidFill>
                <a:latin typeface="Arial"/>
                <a:ea typeface="Times New Roman"/>
              </a:rPr>
              <a:t> i gromadzi się </a:t>
            </a:r>
            <a:r>
              <a:rPr b="1" lang="pl-PL" sz="1200" u="sng">
                <a:solidFill>
                  <a:srgbClr val="000000"/>
                </a:solidFill>
                <a:latin typeface="Arial"/>
                <a:ea typeface="Times New Roman"/>
              </a:rPr>
              <a:t>wiedza</a:t>
            </a:r>
            <a:r>
              <a:rPr lang="pl-PL" sz="1200">
                <a:solidFill>
                  <a:srgbClr val="000000"/>
                </a:solidFill>
                <a:latin typeface="Arial"/>
                <a:ea typeface="Times New Roman"/>
              </a:rPr>
              <a:t>.</a:t>
            </a:r>
            <a:endParaRPr/>
          </a:p>
          <a:p>
            <a:pPr>
              <a:lnSpc>
                <a:spcPct val="100000"/>
              </a:lnSpc>
            </a:pPr>
            <a:r>
              <a:rPr lang="pl-PL" sz="1200">
                <a:solidFill>
                  <a:srgbClr val="000000"/>
                </a:solidFill>
                <a:latin typeface="Arial"/>
                <a:ea typeface="Times New Roman"/>
              </a:rPr>
              <a:t>Gdyby fałd na powierzchni mózgu wygładzić, kora mózgowa, czyli zewnętrzna warstwa miałaby powierzchnię ponad 2 tys. centymetrów kwadratowych, mniej więcej tyle samo co jedna strona pełno wymiarowej gazety.</a:t>
            </a:r>
            <a:endParaRPr/>
          </a:p>
          <a:p>
            <a:pPr>
              <a:lnSpc>
                <a:spcPct val="100000"/>
              </a:lnSpc>
            </a:pPr>
            <a:r>
              <a:rPr b="1" i="1" lang="pl-PL" sz="1200" u="sng">
                <a:solidFill>
                  <a:srgbClr val="000000"/>
                </a:solidFill>
                <a:latin typeface="Arial"/>
                <a:ea typeface="Times New Roman"/>
              </a:rPr>
              <a:t>Lewa czy prawa?</a:t>
            </a:r>
            <a:endParaRPr/>
          </a:p>
          <a:p>
            <a:pPr>
              <a:lnSpc>
                <a:spcPct val="100000"/>
              </a:lnSpc>
            </a:pPr>
            <a:r>
              <a:rPr lang="pl-PL" sz="1200">
                <a:solidFill>
                  <a:srgbClr val="000000"/>
                </a:solidFill>
                <a:latin typeface="Arial"/>
                <a:ea typeface="Times New Roman"/>
              </a:rPr>
              <a:t>Lewa półkula mózgu włada prawą częścią ciała i na odwrót. Tylko niewielu ludzi potrafi pisać lub rysować zarówno prawą, jak i lewą ręką.</a:t>
            </a:r>
            <a:endParaRPr/>
          </a:p>
          <a:p>
            <a:pPr>
              <a:lnSpc>
                <a:spcPct val="100000"/>
              </a:lnSpc>
            </a:pPr>
            <a:endParaRPr/>
          </a:p>
        </p:txBody>
      </p:sp>
    </p:spTree>
  </p:cSld>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2" name="CustomShape 1"/>
          <p:cNvSpPr/>
          <p:nvPr/>
        </p:nvSpPr>
        <p:spPr>
          <a:xfrm>
            <a:off x="2643120" y="359640"/>
            <a:ext cx="2498760" cy="563040"/>
          </a:xfrm>
          <a:prstGeom prst="rect">
            <a:avLst/>
          </a:prstGeom>
        </p:spPr>
        <p:txBody>
          <a:bodyPr anchor="ctr" bIns="0" lIns="90000" rIns="90000" tIns="45000"/>
          <a:p>
            <a:pPr>
              <a:lnSpc>
                <a:spcPct val="100000"/>
              </a:lnSpc>
            </a:pPr>
            <a:r>
              <a:rPr b="1" lang="pl-PL" sz="1600">
                <a:solidFill>
                  <a:srgbClr val="000000"/>
                </a:solidFill>
                <a:latin typeface="Times New Roman"/>
              </a:rPr>
              <a:t>RDZEŃ KRĘGOWY</a:t>
            </a:r>
            <a:endParaRPr/>
          </a:p>
          <a:p>
            <a:pPr>
              <a:lnSpc>
                <a:spcPct val="100000"/>
              </a:lnSpc>
            </a:pPr>
            <a:endParaRPr/>
          </a:p>
        </p:txBody>
      </p:sp>
      <p:pic>
        <p:nvPicPr>
          <p:cNvPr descr="" id="173" name="Picture 2"/>
          <p:cNvPicPr/>
          <p:nvPr/>
        </p:nvPicPr>
        <p:blipFill>
          <a:blip r:embed="rId1"/>
          <a:stretch>
            <a:fillRect/>
          </a:stretch>
        </p:blipFill>
        <p:spPr>
          <a:xfrm>
            <a:off x="500040" y="1071360"/>
            <a:ext cx="3148200" cy="7339320"/>
          </a:xfrm>
          <a:prstGeom prst="rect">
            <a:avLst/>
          </a:prstGeom>
        </p:spPr>
      </p:pic>
      <p:sp>
        <p:nvSpPr>
          <p:cNvPr id="174" name="CustomShape 2"/>
          <p:cNvSpPr/>
          <p:nvPr/>
        </p:nvSpPr>
        <p:spPr>
          <a:xfrm>
            <a:off x="4000680" y="1243440"/>
            <a:ext cx="2427480" cy="6126120"/>
          </a:xfrm>
          <a:prstGeom prst="rect">
            <a:avLst/>
          </a:prstGeom>
        </p:spPr>
        <p:txBody>
          <a:bodyPr anchor="ctr" bIns="45000" lIns="90000" rIns="90000" tIns="45000"/>
          <a:p>
            <a:pPr>
              <a:lnSpc>
                <a:spcPct val="100000"/>
              </a:lnSpc>
            </a:pPr>
            <a:r>
              <a:rPr lang="pl-PL">
                <a:solidFill>
                  <a:srgbClr val="000000"/>
                </a:solidFill>
                <a:latin typeface="Arial"/>
                <a:ea typeface="Times New Roman"/>
              </a:rPr>
              <a:t>Rdzeń kręgowy to splot nerwów biegnących wewnątrz kręgosłupa w dół ciała, od którego odchodzą nerwy do wszystkich części ciała nawet do małego palca u nogi.</a:t>
            </a:r>
            <a:endParaRPr/>
          </a:p>
          <a:p>
            <a:pPr>
              <a:lnSpc>
                <a:spcPct val="100000"/>
              </a:lnSpc>
            </a:pPr>
            <a:r>
              <a:rPr lang="pl-PL">
                <a:solidFill>
                  <a:srgbClr val="000000"/>
                </a:solidFill>
                <a:latin typeface="Arial"/>
                <a:ea typeface="Times New Roman"/>
              </a:rPr>
              <a:t>Rdzeń kręgowy ma kształt grubego sznura, nieco spłaszczonego </a:t>
            </a:r>
            <a:endParaRPr/>
          </a:p>
          <a:p>
            <a:pPr>
              <a:lnSpc>
                <a:spcPct val="100000"/>
              </a:lnSpc>
            </a:pPr>
            <a:r>
              <a:rPr lang="pl-PL">
                <a:solidFill>
                  <a:srgbClr val="000000"/>
                </a:solidFill>
                <a:latin typeface="Arial"/>
                <a:ea typeface="Times New Roman"/>
              </a:rPr>
              <a:t>w kierunku strzałkowym </a:t>
            </a:r>
            <a:endParaRPr/>
          </a:p>
          <a:p>
            <a:pPr>
              <a:lnSpc>
                <a:spcPct val="100000"/>
              </a:lnSpc>
            </a:pPr>
            <a:r>
              <a:rPr lang="pl-PL">
                <a:solidFill>
                  <a:srgbClr val="000000"/>
                </a:solidFill>
                <a:latin typeface="Arial"/>
                <a:ea typeface="Times New Roman"/>
              </a:rPr>
              <a:t>i o przeciętnej średnicy 1 centymetra, barwy białej – około 30 gram. Umieszczony jest w kanale kręgowym</a:t>
            </a:r>
            <a:r>
              <a:rPr lang="pl-PL" sz="1400">
                <a:solidFill>
                  <a:srgbClr val="000000"/>
                </a:solidFill>
                <a:latin typeface="Arial"/>
                <a:ea typeface="Times New Roman"/>
              </a:rPr>
              <a:t>. </a:t>
            </a:r>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aphicFrame>
        <p:nvGraphicFramePr>
          <p:cNvPr id="71" name="Table 1"/>
          <p:cNvGraphicFramePr/>
          <p:nvPr/>
        </p:nvGraphicFramePr>
        <p:xfrm>
          <a:off x="1071720" y="3143160"/>
          <a:ext cx="4427640" cy="2894040"/>
        </p:xfrm>
        <a:graphic>
          <a:graphicData uri="http://schemas.openxmlformats.org/drawingml/2006/table">
            <a:tbl>
              <a:tblPr/>
              <a:tblGrid>
                <a:gridCol w="2214360"/>
                <a:gridCol w="2213280"/>
              </a:tblGrid>
              <a:tr h="233640">
                <a:tc>
                  <a:txBody>
                    <a:bodyPr wrap="none"/>
                    <a:p>
                      <a:pPr algn="just">
                        <a:lnSpc>
                          <a:spcPct val="100000"/>
                        </a:lnSpc>
                      </a:pPr>
                      <a:r>
                        <a:rPr b="1" lang="pl-PL" sz="1000">
                          <a:solidFill>
                            <a:srgbClr val="000000"/>
                          </a:solidFill>
                          <a:latin typeface="Times New Roman"/>
                          <a:ea typeface="Times New Roman"/>
                        </a:rPr>
                        <a:t>I. UKŁAD KRWIONOŚNY</a:t>
                      </a:r>
                      <a:endParaRPr/>
                    </a:p>
                  </a:txBody>
                  <a:tcPr/>
                </a:tc>
                <a:tc>
                  <a:txBody>
                    <a:bodyPr wrap="none"/>
                    <a:p>
                      <a:pPr algn="just">
                        <a:lnSpc>
                          <a:spcPct val="100000"/>
                        </a:lnSpc>
                      </a:pPr>
                      <a:r>
                        <a:rPr b="1" lang="pl-PL" sz="1000">
                          <a:solidFill>
                            <a:srgbClr val="000000"/>
                          </a:solidFill>
                          <a:latin typeface="Times New Roman"/>
                          <a:ea typeface="Times New Roman"/>
                        </a:rPr>
                        <a:t>II. UKŁAD ODDECHOWY</a:t>
                      </a:r>
                      <a:endParaRPr/>
                    </a:p>
                  </a:txBody>
                  <a:tcPr/>
                </a:tc>
              </a:tr>
              <a:tr h="951480">
                <a:tc>
                  <a:txBody>
                    <a:bodyPr wrap="none"/>
                    <a:p>
                      <a:pPr algn="just">
                        <a:lnSpc>
                          <a:spcPct val="100000"/>
                        </a:lnSpc>
                        <a:buFont typeface="Calibri"/>
                        <a:buAutoNum type="arabicPeriod"/>
                      </a:pPr>
                      <a:r>
                        <a:rPr lang="pl-PL" sz="1000">
                          <a:solidFill>
                            <a:srgbClr val="000000"/>
                          </a:solidFill>
                          <a:latin typeface="Times New Roman"/>
                          <a:ea typeface="Times New Roman"/>
                        </a:rPr>
                        <a:t>Serce</a:t>
                      </a:r>
                      <a:endParaRPr/>
                    </a:p>
                    <a:p>
                      <a:pPr algn="just">
                        <a:lnSpc>
                          <a:spcPct val="100000"/>
                        </a:lnSpc>
                        <a:buFont typeface="Calibri"/>
                        <a:buAutoNum type="arabicPeriod"/>
                      </a:pPr>
                      <a:r>
                        <a:rPr lang="pl-PL" sz="1000">
                          <a:solidFill>
                            <a:srgbClr val="000000"/>
                          </a:solidFill>
                          <a:latin typeface="Times New Roman"/>
                          <a:ea typeface="Times New Roman"/>
                        </a:rPr>
                        <a:t>Żyły</a:t>
                      </a:r>
                      <a:endParaRPr/>
                    </a:p>
                    <a:p>
                      <a:pPr algn="just">
                        <a:lnSpc>
                          <a:spcPct val="100000"/>
                        </a:lnSpc>
                        <a:buFont typeface="Calibri"/>
                        <a:buAutoNum type="arabicPeriod"/>
                      </a:pPr>
                      <a:r>
                        <a:rPr lang="pl-PL" sz="1000">
                          <a:solidFill>
                            <a:srgbClr val="000000"/>
                          </a:solidFill>
                          <a:latin typeface="Times New Roman"/>
                          <a:ea typeface="Times New Roman"/>
                        </a:rPr>
                        <a:t>Tętnice</a:t>
                      </a:r>
                      <a:endParaRPr/>
                    </a:p>
                    <a:p>
                      <a:pPr algn="just">
                        <a:lnSpc>
                          <a:spcPct val="100000"/>
                        </a:lnSpc>
                        <a:buFont typeface="Calibri"/>
                        <a:buAutoNum type="arabicPeriod"/>
                      </a:pPr>
                      <a:r>
                        <a:rPr lang="pl-PL" sz="1000">
                          <a:solidFill>
                            <a:srgbClr val="000000"/>
                          </a:solidFill>
                          <a:latin typeface="Times New Roman"/>
                          <a:ea typeface="Times New Roman"/>
                        </a:rPr>
                        <a:t>Krew</a:t>
                      </a:r>
                      <a:endParaRPr/>
                    </a:p>
                    <a:p>
                      <a:pPr algn="just">
                        <a:lnSpc>
                          <a:spcPct val="100000"/>
                        </a:lnSpc>
                        <a:buFont typeface="Calibri"/>
                        <a:buAutoNum type="arabicPeriod"/>
                      </a:pPr>
                      <a:r>
                        <a:rPr lang="pl-PL" sz="1000">
                          <a:solidFill>
                            <a:srgbClr val="000000"/>
                          </a:solidFill>
                          <a:latin typeface="Times New Roman"/>
                          <a:ea typeface="Times New Roman"/>
                        </a:rPr>
                        <a:t>Hemoglobina</a:t>
                      </a:r>
                      <a:endParaRPr/>
                    </a:p>
                    <a:p>
                      <a:pPr algn="just">
                        <a:lnSpc>
                          <a:spcPct val="100000"/>
                        </a:lnSpc>
                        <a:buFont typeface="Calibri"/>
                        <a:buAutoNum type="arabicPeriod"/>
                      </a:pPr>
                      <a:r>
                        <a:rPr lang="pl-PL" sz="1000">
                          <a:solidFill>
                            <a:srgbClr val="000000"/>
                          </a:solidFill>
                          <a:latin typeface="Times New Roman"/>
                          <a:ea typeface="Times New Roman"/>
                        </a:rPr>
                        <a:t>Naczynia włosowate</a:t>
                      </a:r>
                      <a:endParaRPr/>
                    </a:p>
                  </a:txBody>
                  <a:tcPr/>
                </a:tc>
                <a:tc>
                  <a:txBody>
                    <a:bodyPr wrap="none"/>
                    <a:p>
                      <a:pPr algn="just">
                        <a:lnSpc>
                          <a:spcPct val="100000"/>
                        </a:lnSpc>
                        <a:buFont typeface="Calibri"/>
                        <a:buAutoNum type="arabicPeriod"/>
                      </a:pPr>
                      <a:r>
                        <a:rPr lang="pl-PL" sz="1000">
                          <a:solidFill>
                            <a:srgbClr val="000000"/>
                          </a:solidFill>
                          <a:latin typeface="Times New Roman"/>
                          <a:ea typeface="Times New Roman"/>
                        </a:rPr>
                        <a:t>Płuca</a:t>
                      </a:r>
                      <a:endParaRPr/>
                    </a:p>
                    <a:p>
                      <a:pPr algn="just">
                        <a:lnSpc>
                          <a:spcPct val="100000"/>
                        </a:lnSpc>
                        <a:buFont typeface="Calibri"/>
                        <a:buAutoNum type="arabicPeriod"/>
                      </a:pPr>
                      <a:r>
                        <a:rPr lang="pl-PL" sz="1000">
                          <a:solidFill>
                            <a:srgbClr val="000000"/>
                          </a:solidFill>
                          <a:latin typeface="Times New Roman"/>
                          <a:ea typeface="Times New Roman"/>
                        </a:rPr>
                        <a:t>Tchawica</a:t>
                      </a:r>
                      <a:endParaRPr/>
                    </a:p>
                    <a:p>
                      <a:pPr algn="just">
                        <a:lnSpc>
                          <a:spcPct val="100000"/>
                        </a:lnSpc>
                        <a:buFont typeface="Calibri"/>
                        <a:buAutoNum type="arabicPeriod"/>
                      </a:pPr>
                      <a:r>
                        <a:rPr lang="pl-PL" sz="1000">
                          <a:solidFill>
                            <a:srgbClr val="000000"/>
                          </a:solidFill>
                          <a:latin typeface="Times New Roman"/>
                          <a:ea typeface="Times New Roman"/>
                        </a:rPr>
                        <a:t>Nos</a:t>
                      </a:r>
                      <a:endParaRPr/>
                    </a:p>
                    <a:p>
                      <a:pPr algn="just">
                        <a:lnSpc>
                          <a:spcPct val="100000"/>
                        </a:lnSpc>
                        <a:buFont typeface="Calibri"/>
                        <a:buAutoNum type="arabicPeriod"/>
                      </a:pPr>
                      <a:r>
                        <a:rPr lang="pl-PL" sz="1000">
                          <a:solidFill>
                            <a:srgbClr val="000000"/>
                          </a:solidFill>
                          <a:latin typeface="Times New Roman"/>
                          <a:ea typeface="Times New Roman"/>
                        </a:rPr>
                        <a:t>Tlen</a:t>
                      </a:r>
                      <a:endParaRPr/>
                    </a:p>
                    <a:p>
                      <a:pPr algn="just">
                        <a:lnSpc>
                          <a:spcPct val="100000"/>
                        </a:lnSpc>
                        <a:buFont typeface="Calibri"/>
                        <a:buAutoNum type="arabicPeriod"/>
                      </a:pPr>
                      <a:r>
                        <a:rPr lang="pl-PL" sz="1000">
                          <a:solidFill>
                            <a:srgbClr val="000000"/>
                          </a:solidFill>
                          <a:latin typeface="Times New Roman"/>
                          <a:ea typeface="Times New Roman"/>
                        </a:rPr>
                        <a:t>Dwutlenek węgla</a:t>
                      </a:r>
                      <a:endParaRPr/>
                    </a:p>
                    <a:p>
                      <a:pPr algn="just">
                        <a:lnSpc>
                          <a:spcPct val="100000"/>
                        </a:lnSpc>
                        <a:buFont typeface="Calibri"/>
                        <a:buAutoNum type="arabicPeriod"/>
                      </a:pPr>
                      <a:r>
                        <a:rPr lang="pl-PL" sz="1000">
                          <a:solidFill>
                            <a:srgbClr val="000000"/>
                          </a:solidFill>
                          <a:latin typeface="Times New Roman"/>
                          <a:ea typeface="Times New Roman"/>
                        </a:rPr>
                        <a:t>Pęcherzyki płucne</a:t>
                      </a:r>
                      <a:endParaRPr/>
                    </a:p>
                  </a:txBody>
                  <a:tcPr/>
                </a:tc>
              </a:tr>
              <a:tr h="233640">
                <a:tc>
                  <a:txBody>
                    <a:bodyPr wrap="none"/>
                    <a:p>
                      <a:pPr algn="just">
                        <a:lnSpc>
                          <a:spcPct val="100000"/>
                        </a:lnSpc>
                      </a:pPr>
                      <a:r>
                        <a:rPr b="1" lang="pl-PL" sz="1000">
                          <a:solidFill>
                            <a:srgbClr val="000000"/>
                          </a:solidFill>
                          <a:latin typeface="Times New Roman"/>
                          <a:ea typeface="Times New Roman"/>
                        </a:rPr>
                        <a:t>III. UKŁAD POKARMOWY</a:t>
                      </a:r>
                      <a:endParaRPr/>
                    </a:p>
                  </a:txBody>
                  <a:tcPr/>
                </a:tc>
                <a:tc>
                  <a:txBody>
                    <a:bodyPr wrap="none"/>
                    <a:p>
                      <a:pPr algn="just">
                        <a:lnSpc>
                          <a:spcPct val="100000"/>
                        </a:lnSpc>
                      </a:pPr>
                      <a:r>
                        <a:rPr b="1" lang="pl-PL" sz="1000">
                          <a:solidFill>
                            <a:srgbClr val="000000"/>
                          </a:solidFill>
                          <a:latin typeface="Times New Roman"/>
                          <a:ea typeface="Times New Roman"/>
                        </a:rPr>
                        <a:t>IV. UKŁAD NERWOWY</a:t>
                      </a:r>
                      <a:endParaRPr/>
                    </a:p>
                  </a:txBody>
                  <a:tcPr/>
                </a:tc>
              </a:tr>
              <a:tr h="1667880">
                <a:tc>
                  <a:txBody>
                    <a:bodyPr wrap="none"/>
                    <a:p>
                      <a:pPr algn="just">
                        <a:lnSpc>
                          <a:spcPct val="100000"/>
                        </a:lnSpc>
                        <a:buFont typeface="Calibri"/>
                        <a:buAutoNum type="arabicPeriod"/>
                      </a:pPr>
                      <a:r>
                        <a:rPr lang="pl-PL" sz="1000">
                          <a:solidFill>
                            <a:srgbClr val="000000"/>
                          </a:solidFill>
                          <a:latin typeface="Times New Roman"/>
                          <a:ea typeface="Times New Roman"/>
                        </a:rPr>
                        <a:t>Usta</a:t>
                      </a:r>
                      <a:endParaRPr/>
                    </a:p>
                    <a:p>
                      <a:pPr algn="just">
                        <a:lnSpc>
                          <a:spcPct val="100000"/>
                        </a:lnSpc>
                        <a:buFont typeface="Calibri"/>
                        <a:buAutoNum type="arabicPeriod"/>
                      </a:pPr>
                      <a:r>
                        <a:rPr lang="pl-PL" sz="1000">
                          <a:solidFill>
                            <a:srgbClr val="000000"/>
                          </a:solidFill>
                          <a:latin typeface="Times New Roman"/>
                          <a:ea typeface="Times New Roman"/>
                        </a:rPr>
                        <a:t>Żołądek</a:t>
                      </a:r>
                      <a:endParaRPr/>
                    </a:p>
                    <a:p>
                      <a:pPr algn="just">
                        <a:lnSpc>
                          <a:spcPct val="100000"/>
                        </a:lnSpc>
                        <a:buFont typeface="Calibri"/>
                        <a:buAutoNum type="arabicPeriod"/>
                      </a:pPr>
                      <a:r>
                        <a:rPr lang="pl-PL" sz="1000">
                          <a:solidFill>
                            <a:srgbClr val="000000"/>
                          </a:solidFill>
                          <a:latin typeface="Times New Roman"/>
                          <a:ea typeface="Times New Roman"/>
                        </a:rPr>
                        <a:t>Jelita</a:t>
                      </a:r>
                      <a:endParaRPr/>
                    </a:p>
                    <a:p>
                      <a:pPr algn="just">
                        <a:lnSpc>
                          <a:spcPct val="100000"/>
                        </a:lnSpc>
                        <a:buFont typeface="Calibri"/>
                        <a:buAutoNum type="arabicPeriod"/>
                      </a:pPr>
                      <a:r>
                        <a:rPr lang="pl-PL" sz="1000">
                          <a:solidFill>
                            <a:srgbClr val="000000"/>
                          </a:solidFill>
                          <a:latin typeface="Times New Roman"/>
                          <a:ea typeface="Times New Roman"/>
                        </a:rPr>
                        <a:t>Trzustka </a:t>
                      </a:r>
                      <a:endParaRPr/>
                    </a:p>
                    <a:p>
                      <a:pPr algn="just">
                        <a:lnSpc>
                          <a:spcPct val="100000"/>
                        </a:lnSpc>
                        <a:buFont typeface="Calibri"/>
                        <a:buAutoNum type="arabicPeriod"/>
                      </a:pPr>
                      <a:r>
                        <a:rPr lang="pl-PL" sz="1000">
                          <a:solidFill>
                            <a:srgbClr val="000000"/>
                          </a:solidFill>
                          <a:latin typeface="Times New Roman"/>
                          <a:ea typeface="Times New Roman"/>
                        </a:rPr>
                        <a:t>Pożywienie</a:t>
                      </a:r>
                      <a:endParaRPr/>
                    </a:p>
                    <a:p>
                      <a:pPr algn="just">
                        <a:lnSpc>
                          <a:spcPct val="100000"/>
                        </a:lnSpc>
                        <a:buFont typeface="Calibri"/>
                        <a:buAutoNum type="arabicPeriod"/>
                      </a:pPr>
                      <a:r>
                        <a:rPr lang="pl-PL" sz="1000">
                          <a:solidFill>
                            <a:srgbClr val="000000"/>
                          </a:solidFill>
                          <a:latin typeface="Times New Roman"/>
                          <a:ea typeface="Times New Roman"/>
                        </a:rPr>
                        <a:t>Przełyk </a:t>
                      </a:r>
                      <a:endParaRPr/>
                    </a:p>
                  </a:txBody>
                  <a:tcPr/>
                </a:tc>
                <a:tc>
                  <a:txBody>
                    <a:bodyPr wrap="none"/>
                    <a:p>
                      <a:pPr algn="just">
                        <a:lnSpc>
                          <a:spcPct val="100000"/>
                        </a:lnSpc>
                        <a:buFont typeface="Calibri"/>
                        <a:buAutoNum type="arabicPeriod"/>
                      </a:pPr>
                      <a:r>
                        <a:rPr lang="pl-PL" sz="1000">
                          <a:solidFill>
                            <a:srgbClr val="000000"/>
                          </a:solidFill>
                          <a:latin typeface="Times New Roman"/>
                          <a:ea typeface="Times New Roman"/>
                        </a:rPr>
                        <a:t>Mózg</a:t>
                      </a:r>
                      <a:endParaRPr/>
                    </a:p>
                    <a:p>
                      <a:pPr algn="just">
                        <a:lnSpc>
                          <a:spcPct val="100000"/>
                        </a:lnSpc>
                        <a:buFont typeface="Calibri"/>
                        <a:buAutoNum type="arabicPeriod"/>
                      </a:pPr>
                      <a:r>
                        <a:rPr lang="pl-PL" sz="1000">
                          <a:solidFill>
                            <a:srgbClr val="000000"/>
                          </a:solidFill>
                          <a:latin typeface="Times New Roman"/>
                          <a:ea typeface="Times New Roman"/>
                        </a:rPr>
                        <a:t>Rdzeń kręgowy</a:t>
                      </a:r>
                      <a:endParaRPr/>
                    </a:p>
                    <a:p>
                      <a:pPr algn="just">
                        <a:lnSpc>
                          <a:spcPct val="100000"/>
                        </a:lnSpc>
                        <a:buFont typeface="Calibri"/>
                        <a:buAutoNum type="arabicPeriod"/>
                      </a:pPr>
                      <a:r>
                        <a:rPr lang="pl-PL" sz="1000">
                          <a:solidFill>
                            <a:srgbClr val="000000"/>
                          </a:solidFill>
                          <a:latin typeface="Times New Roman"/>
                          <a:ea typeface="Times New Roman"/>
                        </a:rPr>
                        <a:t>Narządy zmysłów</a:t>
                      </a:r>
                      <a:endParaRPr/>
                    </a:p>
                    <a:p>
                      <a:pPr algn="just">
                        <a:lnSpc>
                          <a:spcPct val="100000"/>
                        </a:lnSpc>
                        <a:buFont typeface="Calibri"/>
                        <a:buAutoNum type="arabicPeriod"/>
                      </a:pPr>
                      <a:r>
                        <a:rPr lang="pl-PL" sz="1000">
                          <a:solidFill>
                            <a:srgbClr val="000000"/>
                          </a:solidFill>
                          <a:latin typeface="Times New Roman"/>
                          <a:ea typeface="Times New Roman"/>
                        </a:rPr>
                        <a:t>Receptory</a:t>
                      </a:r>
                      <a:endParaRPr/>
                    </a:p>
                    <a:p>
                      <a:pPr algn="just">
                        <a:lnSpc>
                          <a:spcPct val="100000"/>
                        </a:lnSpc>
                        <a:buFont typeface="Calibri"/>
                        <a:buAutoNum type="arabicPeriod"/>
                      </a:pPr>
                      <a:r>
                        <a:rPr lang="pl-PL" sz="1000">
                          <a:solidFill>
                            <a:srgbClr val="000000"/>
                          </a:solidFill>
                          <a:latin typeface="Times New Roman"/>
                          <a:ea typeface="Times New Roman"/>
                        </a:rPr>
                        <a:t>Mięśnie</a:t>
                      </a:r>
                      <a:endParaRPr/>
                    </a:p>
                    <a:p>
                      <a:pPr algn="just">
                        <a:lnSpc>
                          <a:spcPct val="100000"/>
                        </a:lnSpc>
                        <a:buFont typeface="Calibri"/>
                        <a:buAutoNum type="arabicPeriod"/>
                      </a:pPr>
                      <a:r>
                        <a:rPr lang="pl-PL" sz="1000">
                          <a:solidFill>
                            <a:srgbClr val="000000"/>
                          </a:solidFill>
                          <a:latin typeface="Times New Roman"/>
                          <a:ea typeface="Times New Roman"/>
                        </a:rPr>
                        <a:t>Sygnały </a:t>
                      </a:r>
                      <a:endParaRPr/>
                    </a:p>
                    <a:p>
                      <a:pPr algn="just">
                        <a:lnSpc>
                          <a:spcPct val="100000"/>
                        </a:lnSpc>
                      </a:pPr>
                      <a:endParaRPr/>
                    </a:p>
                    <a:p>
                      <a:pPr algn="just">
                        <a:lnSpc>
                          <a:spcPct val="100000"/>
                        </a:lnSpc>
                      </a:pPr>
                      <a:endParaRPr/>
                    </a:p>
                    <a:p>
                      <a:pPr algn="just">
                        <a:lnSpc>
                          <a:spcPct val="100000"/>
                        </a:lnSpc>
                      </a:pPr>
                      <a:endParaRPr/>
                    </a:p>
                    <a:p>
                      <a:pPr algn="just">
                        <a:lnSpc>
                          <a:spcPct val="100000"/>
                        </a:lnSpc>
                      </a:pPr>
                      <a:endParaRPr/>
                    </a:p>
                    <a:p>
                      <a:pPr algn="just">
                        <a:lnSpc>
                          <a:spcPct val="100000"/>
                        </a:lnSpc>
                      </a:pPr>
                      <a:endParaRPr/>
                    </a:p>
                  </a:txBody>
                  <a:tcPr/>
                </a:tc>
              </a:tr>
            </a:tbl>
          </a:graphicData>
        </a:graphic>
      </p:graphicFrame>
      <p:sp>
        <p:nvSpPr>
          <p:cNvPr id="72" name="CustomShape 2"/>
          <p:cNvSpPr/>
          <p:nvPr/>
        </p:nvSpPr>
        <p:spPr>
          <a:xfrm>
            <a:off x="271080" y="724680"/>
            <a:ext cx="6856560" cy="1722960"/>
          </a:xfrm>
          <a:prstGeom prst="rect">
            <a:avLst/>
          </a:prstGeom>
        </p:spPr>
        <p:txBody>
          <a:bodyPr anchor="ctr" bIns="45000" lIns="90000" rIns="90000" tIns="45000"/>
          <a:p>
            <a:pPr algn="ctr">
              <a:lnSpc>
                <a:spcPct val="100000"/>
              </a:lnSpc>
            </a:pPr>
            <a:r>
              <a:rPr lang="pl-PL" sz="1400">
                <a:solidFill>
                  <a:srgbClr val="000000"/>
                </a:solidFill>
                <a:latin typeface="Arial"/>
                <a:ea typeface="Times New Roman"/>
              </a:rPr>
              <a:t>PRZEBIEG ZAJĘĆ:</a:t>
            </a:r>
            <a:endParaRPr/>
          </a:p>
          <a:p>
            <a:pPr algn="just">
              <a:lnSpc>
                <a:spcPct val="100000"/>
              </a:lnSpc>
            </a:pPr>
            <a:r>
              <a:rPr b="1" lang="pl-PL" sz="1400">
                <a:solidFill>
                  <a:srgbClr val="000000"/>
                </a:solidFill>
                <a:latin typeface="Arial"/>
                <a:ea typeface="Times New Roman"/>
              </a:rPr>
              <a:t>Wprowadzenie</a:t>
            </a:r>
            <a:endParaRPr/>
          </a:p>
          <a:p>
            <a:pPr algn="just">
              <a:lnSpc>
                <a:spcPct val="100000"/>
              </a:lnSpc>
            </a:pPr>
            <a:r>
              <a:rPr lang="pl-PL" sz="1400">
                <a:solidFill>
                  <a:srgbClr val="000000"/>
                </a:solidFill>
                <a:latin typeface="Arial"/>
                <a:ea typeface="Times New Roman"/>
              </a:rPr>
              <a:t>Rozbudzenie zaciekawienia i gotowości do podjęcia zadań:</a:t>
            </a:r>
            <a:endParaRPr/>
          </a:p>
          <a:p>
            <a:pPr algn="just">
              <a:lnSpc>
                <a:spcPct val="100000"/>
              </a:lnSpc>
              <a:buFont typeface="StarSymbol"/>
              <a:buChar char="l"/>
            </a:pPr>
            <a:r>
              <a:rPr lang="pl-PL" sz="1400">
                <a:solidFill>
                  <a:srgbClr val="000000"/>
                </a:solidFill>
                <a:latin typeface="Arial"/>
                <a:ea typeface="Times New Roman"/>
              </a:rPr>
              <a:t>Powitanie i zapoznanie z celami lekcji.</a:t>
            </a:r>
            <a:endParaRPr/>
          </a:p>
          <a:p>
            <a:pPr algn="just">
              <a:lnSpc>
                <a:spcPct val="100000"/>
              </a:lnSpc>
              <a:buFont typeface="StarSymbol"/>
              <a:buChar char="l"/>
            </a:pPr>
            <a:r>
              <a:rPr lang="pl-PL" sz="1400">
                <a:solidFill>
                  <a:srgbClr val="000000"/>
                </a:solidFill>
                <a:latin typeface="Arial"/>
                <a:ea typeface="Times New Roman"/>
              </a:rPr>
              <a:t>Przedstawienie odmiennej formy zajęć. </a:t>
            </a:r>
            <a:endParaRPr/>
          </a:p>
          <a:p>
            <a:pPr algn="just">
              <a:lnSpc>
                <a:spcPct val="100000"/>
              </a:lnSpc>
            </a:pPr>
            <a:r>
              <a:rPr b="1" lang="pl-PL" sz="1400">
                <a:solidFill>
                  <a:srgbClr val="000000"/>
                </a:solidFill>
                <a:latin typeface="Arial"/>
                <a:ea typeface="Times New Roman"/>
              </a:rPr>
              <a:t>Zadanie 1</a:t>
            </a:r>
            <a:endParaRPr/>
          </a:p>
          <a:p>
            <a:pPr algn="just">
              <a:lnSpc>
                <a:spcPct val="100000"/>
              </a:lnSpc>
            </a:pPr>
            <a:r>
              <a:rPr lang="pl-PL" sz="1400">
                <a:solidFill>
                  <a:srgbClr val="000000"/>
                </a:solidFill>
                <a:latin typeface="Arial"/>
                <a:ea typeface="Times New Roman"/>
              </a:rPr>
              <a:t>Rozbudzenie zainteresowania problemem zajęć:</a:t>
            </a:r>
            <a:endParaRPr/>
          </a:p>
          <a:p>
            <a:pPr algn="just">
              <a:lnSpc>
                <a:spcPct val="100000"/>
              </a:lnSpc>
              <a:buFont typeface="StarSymbol"/>
              <a:buChar char="l"/>
            </a:pPr>
            <a:r>
              <a:rPr lang="pl-PL" sz="1400">
                <a:solidFill>
                  <a:srgbClr val="000000"/>
                </a:solidFill>
                <a:latin typeface="Arial"/>
                <a:ea typeface="Times New Roman"/>
              </a:rPr>
              <a:t>praca z całą klasą</a:t>
            </a:r>
            <a:endParaRPr/>
          </a:p>
          <a:p>
            <a:pPr algn="just">
              <a:lnSpc>
                <a:spcPct val="100000"/>
              </a:lnSpc>
            </a:pPr>
            <a:r>
              <a:rPr lang="pl-PL" sz="1400">
                <a:solidFill>
                  <a:srgbClr val="000000"/>
                </a:solidFill>
                <a:latin typeface="Arial"/>
                <a:ea typeface="Times New Roman"/>
              </a:rPr>
              <a:t>Nauczyciel dokonuje krótkiej charakterystyki i prezentacji zdjęć </a:t>
            </a:r>
            <a:endParaRPr/>
          </a:p>
          <a:p>
            <a:pPr algn="just">
              <a:lnSpc>
                <a:spcPct val="100000"/>
              </a:lnSpc>
            </a:pPr>
            <a:r>
              <a:rPr lang="pl-PL" sz="1400">
                <a:solidFill>
                  <a:srgbClr val="000000"/>
                </a:solidFill>
                <a:latin typeface="Arial"/>
                <a:ea typeface="Times New Roman"/>
              </a:rPr>
              <a:t>dotyczących funkcjonowania 4 podstawowych układów w organizmie</a:t>
            </a:r>
            <a:endParaRPr/>
          </a:p>
          <a:p>
            <a:pPr algn="just">
              <a:lnSpc>
                <a:spcPct val="100000"/>
              </a:lnSpc>
            </a:pPr>
            <a:r>
              <a:rPr lang="pl-PL" sz="1400">
                <a:solidFill>
                  <a:srgbClr val="000000"/>
                </a:solidFill>
                <a:latin typeface="Arial"/>
                <a:ea typeface="Times New Roman"/>
              </a:rPr>
              <a:t> </a:t>
            </a:r>
            <a:r>
              <a:rPr lang="pl-PL" sz="1400">
                <a:solidFill>
                  <a:srgbClr val="000000"/>
                </a:solidFill>
                <a:latin typeface="Arial"/>
                <a:ea typeface="Times New Roman"/>
              </a:rPr>
              <a:t>człowieka.</a:t>
            </a:r>
            <a:endParaRPr/>
          </a:p>
          <a:p>
            <a:pPr algn="just">
              <a:lnSpc>
                <a:spcPct val="100000"/>
              </a:lnSpc>
            </a:pPr>
            <a:r>
              <a:rPr lang="pl-PL" sz="1400">
                <a:solidFill>
                  <a:srgbClr val="000000"/>
                </a:solidFill>
                <a:latin typeface="Arial"/>
                <a:ea typeface="Times New Roman"/>
              </a:rPr>
              <a:t>Oto one:</a:t>
            </a:r>
            <a:endParaRPr/>
          </a:p>
        </p:txBody>
      </p:sp>
      <p:sp>
        <p:nvSpPr>
          <p:cNvPr id="73" name="CustomShape 3"/>
          <p:cNvSpPr/>
          <p:nvPr/>
        </p:nvSpPr>
        <p:spPr>
          <a:xfrm>
            <a:off x="357120" y="6072120"/>
            <a:ext cx="6142320" cy="1581120"/>
          </a:xfrm>
          <a:prstGeom prst="rect">
            <a:avLst/>
          </a:prstGeom>
        </p:spPr>
        <p:txBody>
          <a:bodyPr bIns="45000" lIns="90000" rIns="90000" tIns="45000"/>
          <a:p>
            <a:pPr algn="just">
              <a:lnSpc>
                <a:spcPct val="100000"/>
              </a:lnSpc>
            </a:pPr>
            <a:r>
              <a:rPr b="1" lang="pl-PL" sz="1400">
                <a:solidFill>
                  <a:srgbClr val="000000"/>
                </a:solidFill>
                <a:latin typeface="Arial"/>
                <a:ea typeface="Times New Roman"/>
              </a:rPr>
              <a:t>Zadanie 2</a:t>
            </a:r>
            <a:endParaRPr/>
          </a:p>
          <a:p>
            <a:pPr algn="just">
              <a:lnSpc>
                <a:spcPct val="100000"/>
              </a:lnSpc>
            </a:pPr>
            <a:r>
              <a:rPr lang="pl-PL" sz="1400">
                <a:solidFill>
                  <a:srgbClr val="000000"/>
                </a:solidFill>
                <a:latin typeface="Arial"/>
                <a:ea typeface="Times New Roman"/>
              </a:rPr>
              <a:t>Pobudzenie organizmu i przygotowanie go do wysiłku fizycznego. Nauczyciel przeprowadzi zabawę ożywiającą: „Nieoczekiwana zmiana miejsc”.</a:t>
            </a:r>
            <a:endParaRPr/>
          </a:p>
          <a:p>
            <a:pPr algn="just">
              <a:lnSpc>
                <a:spcPct val="100000"/>
              </a:lnSpc>
            </a:pPr>
            <a:r>
              <a:rPr b="1" lang="pl-PL" sz="1400">
                <a:solidFill>
                  <a:srgbClr val="000000"/>
                </a:solidFill>
                <a:latin typeface="Arial"/>
                <a:ea typeface="Times New Roman"/>
              </a:rPr>
              <a:t>Zadanie 3</a:t>
            </a:r>
            <a:endParaRPr/>
          </a:p>
          <a:p>
            <a:pPr algn="just">
              <a:lnSpc>
                <a:spcPct val="100000"/>
              </a:lnSpc>
            </a:pPr>
            <a:r>
              <a:rPr lang="pl-PL" sz="1400">
                <a:solidFill>
                  <a:srgbClr val="000000"/>
                </a:solidFill>
                <a:latin typeface="Arial"/>
                <a:ea typeface="Times New Roman"/>
              </a:rPr>
              <a:t>Podział losowy na 4 zespoły po 6 dzieci. W wybranych zespołach dzieci wybierają sobie numerki od 1 do 6.</a:t>
            </a:r>
            <a:endParaRPr/>
          </a:p>
        </p:txBody>
      </p:sp>
    </p:spTree>
  </p:cSld>
  <p:timing>
    <p:tnLst>
      <p:par>
        <p:cTn dur="indefinite" id="5" nodeType="tmRoot" restart="never">
          <p:childTnLst>
            <p:seq>
              <p:cTn id="6"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5" name="CustomShape 1"/>
          <p:cNvSpPr/>
          <p:nvPr/>
        </p:nvSpPr>
        <p:spPr>
          <a:xfrm>
            <a:off x="0" y="577800"/>
            <a:ext cx="6856560" cy="1308960"/>
          </a:xfrm>
          <a:prstGeom prst="rect">
            <a:avLst/>
          </a:prstGeom>
        </p:spPr>
        <p:txBody>
          <a:bodyPr anchor="ctr" bIns="45000" lIns="90000" rIns="90000" tIns="45000"/>
          <a:p>
            <a:pPr algn="ctr">
              <a:lnSpc>
                <a:spcPct val="100000"/>
              </a:lnSpc>
            </a:pPr>
            <a:r>
              <a:rPr b="1" lang="pl-PL" sz="1600">
                <a:solidFill>
                  <a:srgbClr val="000000"/>
                </a:solidFill>
                <a:latin typeface="Arial"/>
                <a:ea typeface="Times New Roman"/>
              </a:rPr>
              <a:t>RECEPTORY (CZUJNIKI)</a:t>
            </a:r>
            <a:endParaRPr/>
          </a:p>
          <a:p>
            <a:pPr algn="ctr">
              <a:lnSpc>
                <a:spcPct val="100000"/>
              </a:lnSpc>
            </a:pPr>
            <a:endParaRPr/>
          </a:p>
          <a:p>
            <a:pPr>
              <a:lnSpc>
                <a:spcPct val="100000"/>
              </a:lnSpc>
            </a:pPr>
            <a:r>
              <a:rPr lang="pl-PL" sz="1400">
                <a:solidFill>
                  <a:srgbClr val="000000"/>
                </a:solidFill>
                <a:latin typeface="Arial"/>
                <a:ea typeface="Times New Roman"/>
              </a:rPr>
              <a:t>Aby móc chronić ciało skóra musi reagować na szereg różnych bodźców, jak ból, zimno, ciepło, dotyk, nacisk i przekazywać je mózgowi. Ta część układu nerwowego, która wykrywa bodźce, nosi nazwę </a:t>
            </a:r>
            <a:r>
              <a:rPr b="1" lang="pl-PL" sz="1400" u="sng">
                <a:solidFill>
                  <a:srgbClr val="000000"/>
                </a:solidFill>
                <a:latin typeface="Arial"/>
                <a:ea typeface="Times New Roman"/>
              </a:rPr>
              <a:t>receptorów</a:t>
            </a:r>
            <a:r>
              <a:rPr lang="pl-PL" sz="1400">
                <a:solidFill>
                  <a:srgbClr val="000000"/>
                </a:solidFill>
                <a:latin typeface="Arial"/>
                <a:ea typeface="Times New Roman"/>
              </a:rPr>
              <a:t>.</a:t>
            </a:r>
            <a:endParaRPr/>
          </a:p>
          <a:p>
            <a:pPr>
              <a:lnSpc>
                <a:spcPct val="100000"/>
              </a:lnSpc>
            </a:pPr>
            <a:endParaRPr/>
          </a:p>
        </p:txBody>
      </p:sp>
      <p:pic>
        <p:nvPicPr>
          <p:cNvPr descr="" id="176" name="Picture 1"/>
          <p:cNvPicPr/>
          <p:nvPr/>
        </p:nvPicPr>
        <p:blipFill>
          <a:blip r:embed="rId1"/>
          <a:stretch>
            <a:fillRect/>
          </a:stretch>
        </p:blipFill>
        <p:spPr>
          <a:xfrm>
            <a:off x="571320" y="2357280"/>
            <a:ext cx="5484960" cy="4027680"/>
          </a:xfrm>
          <a:prstGeom prst="rect">
            <a:avLst/>
          </a:prstGeom>
        </p:spPr>
      </p:pic>
      <p:sp>
        <p:nvSpPr>
          <p:cNvPr id="177" name="CustomShape 2"/>
          <p:cNvSpPr/>
          <p:nvPr/>
        </p:nvSpPr>
        <p:spPr>
          <a:xfrm>
            <a:off x="0" y="1431720"/>
            <a:ext cx="6856560" cy="669600"/>
          </a:xfrm>
          <a:prstGeom prst="rect">
            <a:avLst/>
          </a:prstGeom>
        </p:spPr>
        <p:txBody>
          <a:bodyPr anchor="ctr" bIns="45000" lIns="90000" rIns="90000" tIns="45000"/>
          <a:p>
            <a:endParaRPr/>
          </a:p>
          <a:p>
            <a:pPr algn="just">
              <a:lnSpc>
                <a:spcPct val="100000"/>
              </a:lnSpc>
            </a:pPr>
            <a:r>
              <a:rPr lang="pl-PL" sz="1400">
                <a:solidFill>
                  <a:srgbClr val="000000"/>
                </a:solidFill>
                <a:latin typeface="Arial"/>
                <a:ea typeface="Times New Roman"/>
              </a:rPr>
              <a:t>Znajdują się one w zakończeniach nerwowych w skórze właściwej i w środkowej jej warstwie. Wargi i język są bardziej wrażliwe na ciepło niż, np. łokcie lub uda.</a:t>
            </a:r>
            <a:endParaRPr/>
          </a:p>
        </p:txBody>
      </p:sp>
      <p:sp>
        <p:nvSpPr>
          <p:cNvPr id="178" name="CustomShape 3"/>
          <p:cNvSpPr/>
          <p:nvPr/>
        </p:nvSpPr>
        <p:spPr>
          <a:xfrm>
            <a:off x="428760" y="6369480"/>
            <a:ext cx="5927760" cy="2222280"/>
          </a:xfrm>
          <a:prstGeom prst="rect">
            <a:avLst/>
          </a:prstGeom>
        </p:spPr>
        <p:txBody>
          <a:bodyPr anchor="ctr" bIns="45000" lIns="90000" rIns="90000" tIns="45000"/>
          <a:p>
            <a:pPr algn="just">
              <a:lnSpc>
                <a:spcPct val="100000"/>
              </a:lnSpc>
            </a:pPr>
            <a:r>
              <a:rPr b="1" i="1" lang="pl-PL" sz="1400" u="sng">
                <a:solidFill>
                  <a:srgbClr val="000000"/>
                </a:solidFill>
                <a:latin typeface="Arial"/>
                <a:ea typeface="Times New Roman"/>
              </a:rPr>
              <a:t>Co to jest odruch?</a:t>
            </a:r>
            <a:endParaRPr/>
          </a:p>
          <a:p>
            <a:pPr algn="just">
              <a:lnSpc>
                <a:spcPct val="100000"/>
              </a:lnSpc>
            </a:pPr>
            <a:r>
              <a:rPr lang="pl-PL" sz="1400">
                <a:solidFill>
                  <a:srgbClr val="000000"/>
                </a:solidFill>
                <a:latin typeface="Arial"/>
                <a:ea typeface="Times New Roman"/>
              </a:rPr>
              <a:t>Kiedy reagujesz na coś, nie myśląc o tym, twoje działanie jest odruchem, jeżeli np. dotkniesz gorącego przedmiotu, cofasz rękę bez zastanowienia. Jeśli uderzysz kogoś nieco poniżej kolana to noga tej osoby odskoczy. Większość odruchów jest pod kontrolą rdzenia kręgowego: mózg nie bierze w nich udziału.</a:t>
            </a:r>
            <a:endParaRPr/>
          </a:p>
          <a:p>
            <a:pPr algn="just">
              <a:lnSpc>
                <a:spcPct val="100000"/>
              </a:lnSpc>
            </a:pPr>
            <a:r>
              <a:rPr b="1" i="1" lang="pl-PL" sz="1400" u="sng">
                <a:solidFill>
                  <a:srgbClr val="000000"/>
                </a:solidFill>
                <a:latin typeface="Arial"/>
                <a:ea typeface="Times New Roman"/>
              </a:rPr>
              <a:t>Co to jest odruch bezwarunkowy?</a:t>
            </a:r>
            <a:endParaRPr/>
          </a:p>
          <a:p>
            <a:pPr algn="just">
              <a:lnSpc>
                <a:spcPct val="100000"/>
              </a:lnSpc>
            </a:pPr>
            <a:r>
              <a:rPr lang="pl-PL" sz="1400">
                <a:solidFill>
                  <a:srgbClr val="000000"/>
                </a:solidFill>
                <a:latin typeface="Arial"/>
                <a:ea typeface="Times New Roman"/>
              </a:rPr>
              <a:t>Chronią one nasze ciało. Jeśli dotkniesz ostrej szpilki lub czegoś gorącego, cofniesz rękę szybko i bez namysłu, zanim sygnał o niebezpieczeństwie dotrze do mózgu. </a:t>
            </a:r>
            <a:endParaRPr/>
          </a:p>
        </p:txBody>
      </p:sp>
    </p:spTree>
  </p:cSld>
</p:sld>
</file>

<file path=ppt/slides/slide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9" name="CustomShape 1"/>
          <p:cNvSpPr/>
          <p:nvPr/>
        </p:nvSpPr>
        <p:spPr>
          <a:xfrm>
            <a:off x="1643040" y="286920"/>
            <a:ext cx="3499200" cy="365400"/>
          </a:xfrm>
          <a:prstGeom prst="rect">
            <a:avLst/>
          </a:prstGeom>
        </p:spPr>
        <p:txBody>
          <a:bodyPr anchor="ctr" bIns="45000" lIns="90000" rIns="90000" tIns="45000"/>
          <a:p>
            <a:pPr algn="ctr">
              <a:lnSpc>
                <a:spcPct val="100000"/>
              </a:lnSpc>
            </a:pPr>
            <a:r>
              <a:rPr b="1" lang="pl-PL">
                <a:solidFill>
                  <a:srgbClr val="000000"/>
                </a:solidFill>
                <a:latin typeface="Arial"/>
                <a:ea typeface="Times New Roman"/>
              </a:rPr>
              <a:t>SYGNAŁY</a:t>
            </a:r>
            <a:endParaRPr/>
          </a:p>
        </p:txBody>
      </p:sp>
      <p:pic>
        <p:nvPicPr>
          <p:cNvPr descr="" id="180" name="Picture 2"/>
          <p:cNvPicPr/>
          <p:nvPr/>
        </p:nvPicPr>
        <p:blipFill>
          <a:blip r:embed="rId1"/>
          <a:stretch>
            <a:fillRect/>
          </a:stretch>
        </p:blipFill>
        <p:spPr>
          <a:xfrm>
            <a:off x="642960" y="928800"/>
            <a:ext cx="5588280" cy="3930840"/>
          </a:xfrm>
          <a:prstGeom prst="rect">
            <a:avLst/>
          </a:prstGeom>
        </p:spPr>
      </p:pic>
      <p:sp>
        <p:nvSpPr>
          <p:cNvPr id="181" name="CustomShape 2"/>
          <p:cNvSpPr/>
          <p:nvPr/>
        </p:nvSpPr>
        <p:spPr>
          <a:xfrm>
            <a:off x="0" y="0"/>
            <a:ext cx="6856560" cy="455760"/>
          </a:xfrm>
          <a:prstGeom prst="rect">
            <a:avLst/>
          </a:prstGeom>
        </p:spPr>
      </p:sp>
      <p:sp>
        <p:nvSpPr>
          <p:cNvPr id="182" name="CustomShape 3"/>
          <p:cNvSpPr/>
          <p:nvPr/>
        </p:nvSpPr>
        <p:spPr>
          <a:xfrm>
            <a:off x="785880" y="5229000"/>
            <a:ext cx="5499360" cy="2986560"/>
          </a:xfrm>
          <a:prstGeom prst="rect">
            <a:avLst/>
          </a:prstGeom>
        </p:spPr>
        <p:txBody>
          <a:bodyPr anchor="ctr" bIns="45000" lIns="90000" rIns="90000" tIns="45000"/>
          <a:p>
            <a:endParaRPr/>
          </a:p>
          <a:p>
            <a:pPr algn="just">
              <a:lnSpc>
                <a:spcPct val="100000"/>
              </a:lnSpc>
            </a:pPr>
            <a:r>
              <a:rPr lang="pl-PL" sz="1000">
                <a:solidFill>
                  <a:srgbClr val="000000"/>
                </a:solidFill>
                <a:latin typeface="Arial"/>
                <a:ea typeface="Times New Roman"/>
              </a:rPr>
              <a:t>Jedna komórka nerwowa nie styka się bezpośrednio z drugą. Sygnał jest przekazywany przez substancję chemiczną za pośrednictwem łącznika zwanego synapsą. Pod wpływem impulsu nerwowego rozgałęzione końce aksonu wysyłają substancje chemiczne zwane neurotransmiterami. Substancje te pobudzają komórkę sąsiadującą i wzniecającą nowy impuls. Tak jest przekazywany </a:t>
            </a:r>
            <a:r>
              <a:rPr b="1" lang="pl-PL" sz="1000" u="sng">
                <a:solidFill>
                  <a:srgbClr val="000000"/>
                </a:solidFill>
                <a:latin typeface="Arial"/>
                <a:ea typeface="Times New Roman"/>
              </a:rPr>
              <a:t>sygnał</a:t>
            </a:r>
            <a:r>
              <a:rPr lang="pl-PL" sz="1000">
                <a:solidFill>
                  <a:srgbClr val="000000"/>
                </a:solidFill>
                <a:latin typeface="Arial"/>
                <a:ea typeface="Times New Roman"/>
              </a:rPr>
              <a:t>.</a:t>
            </a:r>
            <a:endParaRPr/>
          </a:p>
          <a:p>
            <a:pPr algn="just">
              <a:lnSpc>
                <a:spcPct val="100000"/>
              </a:lnSpc>
            </a:pPr>
            <a:r>
              <a:rPr lang="pl-PL" sz="1000">
                <a:solidFill>
                  <a:srgbClr val="000000"/>
                </a:solidFill>
                <a:latin typeface="Arial"/>
                <a:ea typeface="Times New Roman"/>
              </a:rPr>
              <a:t>Impulsy nerwowe biegną długimi nerwami z prędkością ponad 90 m/s (około 320 km/h).</a:t>
            </a:r>
            <a:endParaRPr/>
          </a:p>
        </p:txBody>
      </p:sp>
    </p:spTree>
  </p:cSld>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83" name="Picture 2"/>
          <p:cNvPicPr/>
          <p:nvPr/>
        </p:nvPicPr>
        <p:blipFill>
          <a:blip r:embed="rId1"/>
          <a:stretch>
            <a:fillRect/>
          </a:stretch>
        </p:blipFill>
        <p:spPr>
          <a:xfrm>
            <a:off x="357120" y="714240"/>
            <a:ext cx="5139000" cy="3067200"/>
          </a:xfrm>
          <a:prstGeom prst="rect">
            <a:avLst/>
          </a:prstGeom>
        </p:spPr>
      </p:pic>
      <p:sp>
        <p:nvSpPr>
          <p:cNvPr id="184" name="CustomShape 1"/>
          <p:cNvSpPr/>
          <p:nvPr/>
        </p:nvSpPr>
        <p:spPr>
          <a:xfrm>
            <a:off x="361800" y="452520"/>
            <a:ext cx="1081080" cy="1351080"/>
          </a:xfrm>
          <a:prstGeom prst="rect">
            <a:avLst/>
          </a:prstGeom>
          <a:solidFill>
            <a:srgbClr val="ffffff"/>
          </a:solidFill>
        </p:spPr>
      </p:sp>
      <p:sp>
        <p:nvSpPr>
          <p:cNvPr id="185" name="CustomShape 2"/>
          <p:cNvSpPr/>
          <p:nvPr/>
        </p:nvSpPr>
        <p:spPr>
          <a:xfrm>
            <a:off x="4071960" y="857160"/>
            <a:ext cx="2522520" cy="630360"/>
          </a:xfrm>
          <a:prstGeom prst="rect">
            <a:avLst/>
          </a:prstGeom>
          <a:solidFill>
            <a:srgbClr val="ffffff"/>
          </a:solidFill>
        </p:spPr>
        <p:txBody>
          <a:bodyPr bIns="45000" lIns="90000" rIns="90000" tIns="45000"/>
          <a:p>
            <a:pPr>
              <a:lnSpc>
                <a:spcPct val="100000"/>
              </a:lnSpc>
            </a:pPr>
            <a:r>
              <a:rPr lang="pl-PL" sz="1200">
                <a:solidFill>
                  <a:srgbClr val="000000"/>
                </a:solidFill>
                <a:latin typeface="Arial"/>
                <a:ea typeface="Times New Roman"/>
              </a:rPr>
              <a:t>Naszymi 5 zmysłami są: </a:t>
            </a:r>
            <a:r>
              <a:rPr b="1" lang="pl-PL" sz="1200">
                <a:solidFill>
                  <a:srgbClr val="000000"/>
                </a:solidFill>
                <a:latin typeface="Arial"/>
                <a:ea typeface="Times New Roman"/>
              </a:rPr>
              <a:t>wzrok, słuch, węch, smak </a:t>
            </a:r>
            <a:r>
              <a:rPr lang="pl-PL" sz="1200">
                <a:solidFill>
                  <a:srgbClr val="000000"/>
                </a:solidFill>
                <a:latin typeface="Arial"/>
                <a:ea typeface="Times New Roman"/>
              </a:rPr>
              <a:t>i </a:t>
            </a:r>
            <a:r>
              <a:rPr b="1" lang="pl-PL" sz="1200">
                <a:solidFill>
                  <a:srgbClr val="000000"/>
                </a:solidFill>
                <a:latin typeface="Arial"/>
                <a:ea typeface="Times New Roman"/>
              </a:rPr>
              <a:t>dotyk.</a:t>
            </a:r>
            <a:r>
              <a:rPr lang="pl-PL" sz="1200">
                <a:solidFill>
                  <a:srgbClr val="000000"/>
                </a:solidFill>
                <a:latin typeface="Arial"/>
                <a:ea typeface="Times New Roman"/>
              </a:rPr>
              <a:t> </a:t>
            </a:r>
            <a:endParaRPr/>
          </a:p>
          <a:p>
            <a:pPr>
              <a:lnSpc>
                <a:spcPct val="100000"/>
              </a:lnSpc>
            </a:pPr>
            <a:endParaRPr/>
          </a:p>
        </p:txBody>
      </p:sp>
      <p:sp>
        <p:nvSpPr>
          <p:cNvPr id="186" name="CustomShape 3"/>
          <p:cNvSpPr/>
          <p:nvPr/>
        </p:nvSpPr>
        <p:spPr>
          <a:xfrm>
            <a:off x="0" y="0"/>
            <a:ext cx="6856560" cy="455760"/>
          </a:xfrm>
          <a:prstGeom prst="rect">
            <a:avLst/>
          </a:prstGeom>
        </p:spPr>
      </p:sp>
      <p:sp>
        <p:nvSpPr>
          <p:cNvPr id="187" name="CustomShape 4"/>
          <p:cNvSpPr/>
          <p:nvPr/>
        </p:nvSpPr>
        <p:spPr>
          <a:xfrm>
            <a:off x="3336840" y="244080"/>
            <a:ext cx="182880" cy="425520"/>
          </a:xfrm>
          <a:prstGeom prst="rect">
            <a:avLst/>
          </a:prstGeom>
        </p:spPr>
        <p:txBody>
          <a:bodyPr anchor="ctr" bIns="45000" lIns="90000" rIns="90000" tIns="45000" wrap="none"/>
          <a:p>
            <a:endParaRPr/>
          </a:p>
          <a:p>
            <a:pPr>
              <a:lnSpc>
                <a:spcPct val="100000"/>
              </a:lnSpc>
            </a:pPr>
            <a:endParaRPr/>
          </a:p>
        </p:txBody>
      </p:sp>
      <p:sp>
        <p:nvSpPr>
          <p:cNvPr id="188" name="CustomShape 5"/>
          <p:cNvSpPr/>
          <p:nvPr/>
        </p:nvSpPr>
        <p:spPr>
          <a:xfrm>
            <a:off x="2214720" y="216720"/>
            <a:ext cx="2498760" cy="608760"/>
          </a:xfrm>
          <a:prstGeom prst="rect">
            <a:avLst/>
          </a:prstGeom>
        </p:spPr>
        <p:txBody>
          <a:bodyPr anchor="ctr" bIns="45000" lIns="90000" rIns="90000" tIns="45000"/>
          <a:p>
            <a:pPr>
              <a:lnSpc>
                <a:spcPct val="100000"/>
              </a:lnSpc>
            </a:pPr>
            <a:r>
              <a:rPr b="1" lang="pl-PL" sz="1600">
                <a:solidFill>
                  <a:srgbClr val="000000"/>
                </a:solidFill>
                <a:latin typeface="Arial"/>
              </a:rPr>
              <a:t>NARZĄDY ZMYSŁÓW</a:t>
            </a:r>
            <a:endParaRPr/>
          </a:p>
          <a:p>
            <a:pPr>
              <a:lnSpc>
                <a:spcPct val="100000"/>
              </a:lnSpc>
            </a:pPr>
            <a:endParaRPr/>
          </a:p>
        </p:txBody>
      </p:sp>
      <p:sp>
        <p:nvSpPr>
          <p:cNvPr id="189" name="CustomShape 6"/>
          <p:cNvSpPr/>
          <p:nvPr/>
        </p:nvSpPr>
        <p:spPr>
          <a:xfrm flipV="1">
            <a:off x="0" y="3815280"/>
            <a:ext cx="6911640" cy="5233320"/>
          </a:xfrm>
          <a:prstGeom prst="rect">
            <a:avLst/>
          </a:prstGeom>
        </p:spPr>
        <p:txBody>
          <a:bodyPr anchor="ctr" bIns="45000" lIns="90000" rIns="90000" tIns="45000"/>
          <a:p>
            <a:pPr algn="just">
              <a:lnSpc>
                <a:spcPct val="100000"/>
              </a:lnSpc>
            </a:pPr>
            <a:r>
              <a:rPr lang="pl-PL" sz="1000">
                <a:solidFill>
                  <a:srgbClr val="000000"/>
                </a:solidFill>
                <a:latin typeface="Arial"/>
                <a:ea typeface="Times New Roman"/>
              </a:rPr>
              <a:t>Narządy zmysłów – oczy, uszy, nos, język i skóra – otrzymują informacje ze świata zewnętrznego i przekazują je drogą nerwową do mózgu, który odpowiada wysyłając ciału komendy innym szlakiem nerwowym. Dzięki temu przepływowi informacji, człowiek może przystosować się do ciemności i jaskrawego oświetlenia, pić ze szklanki bez uronienia kropli, wykonywać obliczenia matematyczne i być sprawcą wielu innych fizycznych i intelektualnych dokonań. </a:t>
            </a:r>
            <a:endParaRPr/>
          </a:p>
          <a:p>
            <a:pPr algn="just">
              <a:lnSpc>
                <a:spcPct val="100000"/>
              </a:lnSpc>
            </a:pPr>
            <a:r>
              <a:rPr b="1" i="1" lang="pl-PL" sz="1000">
                <a:solidFill>
                  <a:srgbClr val="000000"/>
                </a:solidFill>
                <a:latin typeface="Arial"/>
                <a:ea typeface="Times New Roman"/>
              </a:rPr>
              <a:t>Wzrok</a:t>
            </a:r>
            <a:r>
              <a:rPr lang="pl-PL" sz="1000">
                <a:solidFill>
                  <a:srgbClr val="000000"/>
                </a:solidFill>
                <a:latin typeface="Arial"/>
                <a:ea typeface="Times New Roman"/>
              </a:rPr>
              <a:t> – oko ludzkie może odróżnić 10 ml różnych odcieni barw. W ciągu jednej minuty mrugamy ok. 15 razy. </a:t>
            </a:r>
            <a:endParaRPr/>
          </a:p>
          <a:p>
            <a:pPr algn="just">
              <a:lnSpc>
                <a:spcPct val="100000"/>
              </a:lnSpc>
            </a:pPr>
            <a:r>
              <a:rPr b="1" i="1" lang="pl-PL" sz="1000">
                <a:solidFill>
                  <a:srgbClr val="000000"/>
                </a:solidFill>
                <a:latin typeface="Arial"/>
                <a:ea typeface="Times New Roman"/>
              </a:rPr>
              <a:t>Co prowadzi do łzawienia?</a:t>
            </a:r>
            <a:endParaRPr/>
          </a:p>
          <a:p>
            <a:pPr algn="just">
              <a:lnSpc>
                <a:spcPct val="100000"/>
              </a:lnSpc>
            </a:pPr>
            <a:r>
              <a:rPr lang="pl-PL" sz="1000">
                <a:solidFill>
                  <a:srgbClr val="000000"/>
                </a:solidFill>
                <a:latin typeface="Arial"/>
                <a:ea typeface="Times New Roman"/>
              </a:rPr>
              <a:t>Silne emocje np. radość czy żal wzmagają wydzielanie łez, czyli prowadzą do płaczu.</a:t>
            </a:r>
            <a:endParaRPr/>
          </a:p>
          <a:p>
            <a:pPr algn="just">
              <a:lnSpc>
                <a:spcPct val="100000"/>
              </a:lnSpc>
            </a:pPr>
            <a:r>
              <a:rPr lang="pl-PL" sz="1000">
                <a:solidFill>
                  <a:srgbClr val="000000"/>
                </a:solidFill>
                <a:latin typeface="Arial"/>
                <a:ea typeface="Times New Roman"/>
              </a:rPr>
              <a:t> </a:t>
            </a:r>
            <a:r>
              <a:rPr lang="pl-PL" sz="1000">
                <a:solidFill>
                  <a:srgbClr val="000000"/>
                </a:solidFill>
                <a:latin typeface="Arial"/>
                <a:ea typeface="Times New Roman"/>
              </a:rPr>
              <a:t>Łzy zawierają substancje chemiczne zabijające drobnoustroje. </a:t>
            </a:r>
            <a:endParaRPr/>
          </a:p>
          <a:p>
            <a:pPr algn="just">
              <a:lnSpc>
                <a:spcPct val="100000"/>
              </a:lnSpc>
            </a:pPr>
            <a:r>
              <a:rPr b="1" i="1" lang="pl-PL" sz="1000">
                <a:solidFill>
                  <a:srgbClr val="000000"/>
                </a:solidFill>
                <a:latin typeface="Arial"/>
                <a:ea typeface="Times New Roman"/>
              </a:rPr>
              <a:t>Słuch</a:t>
            </a:r>
            <a:r>
              <a:rPr lang="pl-PL" sz="1000">
                <a:solidFill>
                  <a:srgbClr val="000000"/>
                </a:solidFill>
                <a:latin typeface="Arial"/>
                <a:ea typeface="Times New Roman"/>
              </a:rPr>
              <a:t> – z zewnątrz widzimy tylko część ucha, zwaną małżowiną uszną. Jej kształt umożliwia wychwytywanie</a:t>
            </a:r>
            <a:endParaRPr/>
          </a:p>
          <a:p>
            <a:pPr algn="just">
              <a:lnSpc>
                <a:spcPct val="100000"/>
              </a:lnSpc>
            </a:pPr>
            <a:r>
              <a:rPr lang="pl-PL" sz="1000">
                <a:solidFill>
                  <a:srgbClr val="000000"/>
                </a:solidFill>
                <a:latin typeface="Arial"/>
                <a:ea typeface="Times New Roman"/>
              </a:rPr>
              <a:t> </a:t>
            </a:r>
            <a:r>
              <a:rPr lang="pl-PL" sz="1000">
                <a:solidFill>
                  <a:srgbClr val="000000"/>
                </a:solidFill>
                <a:latin typeface="Arial"/>
                <a:ea typeface="Times New Roman"/>
              </a:rPr>
              <a:t>dźwięków rozchodzących się w powietrzu. Dźwięki są wychwytywane przez drgające przedmioty.</a:t>
            </a:r>
            <a:endParaRPr/>
          </a:p>
          <a:p>
            <a:pPr algn="just">
              <a:lnSpc>
                <a:spcPct val="100000"/>
              </a:lnSpc>
            </a:pPr>
            <a:r>
              <a:rPr lang="pl-PL" sz="1000">
                <a:solidFill>
                  <a:srgbClr val="000000"/>
                </a:solidFill>
                <a:latin typeface="Arial"/>
                <a:ea typeface="Times New Roman"/>
              </a:rPr>
              <a:t> </a:t>
            </a:r>
            <a:r>
              <a:rPr lang="pl-PL" sz="1000">
                <a:solidFill>
                  <a:srgbClr val="000000"/>
                </a:solidFill>
                <a:latin typeface="Arial"/>
                <a:ea typeface="Times New Roman"/>
              </a:rPr>
              <a:t>Fala dźwiękowa wprawia w drgania błonę bębenkową oraz inne części ucha wewnętrznego. Drgania te zamieniają się w impulsy nerwowe przekazywane do mózgu, który rejestruje je jako dźwięk. Jeśli przystawisz do ucha muszlę, usłyszysz szmer płynącej przez głowę krwi. Przypomina to szum morza. </a:t>
            </a:r>
            <a:endParaRPr/>
          </a:p>
          <a:p>
            <a:pPr algn="just">
              <a:lnSpc>
                <a:spcPct val="100000"/>
              </a:lnSpc>
            </a:pPr>
            <a:r>
              <a:rPr b="1" i="1" lang="pl-PL" sz="1000">
                <a:solidFill>
                  <a:srgbClr val="000000"/>
                </a:solidFill>
                <a:latin typeface="Arial"/>
                <a:ea typeface="Times New Roman"/>
              </a:rPr>
              <a:t>Węch</a:t>
            </a:r>
            <a:r>
              <a:rPr lang="pl-PL" sz="1000">
                <a:solidFill>
                  <a:srgbClr val="000000"/>
                </a:solidFill>
                <a:latin typeface="Arial"/>
                <a:ea typeface="Times New Roman"/>
              </a:rPr>
              <a:t> – oczywiście nos służy do wąchania i oddychania. Wewnątrz niego znajdują się miliony komórek węchowych, odróżniających jeden zapach od drugiego. Nos także oczyszcza, ogrzewa i nawilża wdychane powietrze oraz czyni przyjemniejszym nos. Większość ludzi odróżnia około 4 tys. rozmaitych zapachów. Osoba o szczególnie wrażliwym nosie, np. kucharz, kiper lub tzw. nos w wytwórni perfum wyczuwa około 10 tys. zapachów.</a:t>
            </a:r>
            <a:endParaRPr/>
          </a:p>
          <a:p>
            <a:pPr algn="just">
              <a:lnSpc>
                <a:spcPct val="100000"/>
              </a:lnSpc>
            </a:pPr>
            <a:r>
              <a:rPr b="1" i="1" lang="pl-PL" sz="1000">
                <a:solidFill>
                  <a:srgbClr val="000000"/>
                </a:solidFill>
                <a:latin typeface="Arial"/>
                <a:ea typeface="Times New Roman"/>
              </a:rPr>
              <a:t>Smak</a:t>
            </a:r>
            <a:r>
              <a:rPr lang="pl-PL" sz="1000">
                <a:solidFill>
                  <a:srgbClr val="000000"/>
                </a:solidFill>
                <a:latin typeface="Arial"/>
                <a:ea typeface="Times New Roman"/>
              </a:rPr>
              <a:t> – w odczuwaniu smaku bierze udział język, wyczuwający substancje chemiczne w pokarmie i nos, który je wącha. Węch jest ważniejszy dla oceny smaku. Na górnej powierzchni języka znajdują się małe skupienia komórek, czyli kubki smakowe. Wyróżniają one cztery podstawowe smaki: gorzki, słodki, kwaśny i słony. Na języku jest około 10 tys. kubków smakowych, które nie istnieją przez całe życie. Około 60% ludzi traci połowę z nich. </a:t>
            </a:r>
            <a:endParaRPr/>
          </a:p>
          <a:p>
            <a:pPr algn="just">
              <a:lnSpc>
                <a:spcPct val="100000"/>
              </a:lnSpc>
            </a:pPr>
            <a:r>
              <a:rPr b="1" i="1" lang="pl-PL" sz="1000">
                <a:solidFill>
                  <a:srgbClr val="000000"/>
                </a:solidFill>
                <a:latin typeface="Arial"/>
                <a:ea typeface="Times New Roman"/>
              </a:rPr>
              <a:t>Dotyk</a:t>
            </a:r>
            <a:r>
              <a:rPr lang="pl-PL" sz="1000">
                <a:solidFill>
                  <a:srgbClr val="000000"/>
                </a:solidFill>
                <a:latin typeface="Arial"/>
                <a:ea typeface="Times New Roman"/>
              </a:rPr>
              <a:t> – gdy czegoś dotykamy, znajdujące się tuż pod skórą zakończenia nerwów wysyłają impulsy do ośrodkowego układu nerwowego. Mózg analizuje docierające informacje i dzięki temu czujemy przez dotyk. Nerwy umożliwiają nam odczuwanie twardości, miękkości, czy kształtów, ciepła i zimna np. w opuszkach palców jest bardzo dużo zakończeń nerwowych. </a:t>
            </a:r>
            <a:endParaRPr/>
          </a:p>
        </p:txBody>
      </p:sp>
    </p:spTree>
  </p:cSld>
  <p:timing>
    <p:tnLst>
      <p:par>
        <p:cTn dur="indefinite" id="7" nodeType="tmRoot" restart="never">
          <p:childTnLst>
            <p:seq>
              <p:cTn id="8" nodeType="mainSeq"/>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0" name="CustomShape 1"/>
          <p:cNvSpPr/>
          <p:nvPr/>
        </p:nvSpPr>
        <p:spPr>
          <a:xfrm>
            <a:off x="0" y="659160"/>
            <a:ext cx="6856560" cy="3074760"/>
          </a:xfrm>
          <a:prstGeom prst="rect">
            <a:avLst/>
          </a:prstGeom>
        </p:spPr>
        <p:txBody>
          <a:bodyPr anchor="ctr" bIns="45000" lIns="90000" rIns="90000" tIns="45000"/>
          <a:p>
            <a:pPr algn="just">
              <a:lnSpc>
                <a:spcPct val="100000"/>
              </a:lnSpc>
            </a:pPr>
            <a:r>
              <a:rPr b="1" lang="pl-PL" sz="1400">
                <a:solidFill>
                  <a:srgbClr val="000000"/>
                </a:solidFill>
                <a:latin typeface="Arial"/>
                <a:ea typeface="Times New Roman"/>
              </a:rPr>
              <a:t>Bibliografia</a:t>
            </a:r>
            <a:endParaRPr/>
          </a:p>
          <a:p>
            <a:pPr algn="just">
              <a:lnSpc>
                <a:spcPct val="100000"/>
              </a:lnSpc>
              <a:buFont typeface="StarSymbol"/>
              <a:buChar char="l"/>
            </a:pPr>
            <a:r>
              <a:rPr lang="pl-PL" sz="1400">
                <a:solidFill>
                  <a:srgbClr val="000000"/>
                </a:solidFill>
                <a:latin typeface="Arial"/>
                <a:ea typeface="Times New Roman"/>
              </a:rPr>
              <a:t>Demel H., O wychowaniu zdrowotnym, Państwowe Zakłady Wydawnictw Szkolnych, Warszawa 1968 r.</a:t>
            </a:r>
            <a:endParaRPr/>
          </a:p>
          <a:p>
            <a:pPr algn="just">
              <a:lnSpc>
                <a:spcPct val="100000"/>
              </a:lnSpc>
              <a:buFont typeface="StarSymbol"/>
              <a:buChar char="l"/>
            </a:pPr>
            <a:r>
              <a:rPr lang="pl-PL" sz="1400">
                <a:solidFill>
                  <a:srgbClr val="000000"/>
                </a:solidFill>
                <a:latin typeface="Arial"/>
                <a:ea typeface="Times New Roman"/>
              </a:rPr>
              <a:t>Demel H., Kultura fizyczna w aspekcie zdrowia, Wychowanie Fizyczne i Zdrowotne nr 3, 1992 r.</a:t>
            </a:r>
            <a:endParaRPr/>
          </a:p>
          <a:p>
            <a:pPr algn="just">
              <a:lnSpc>
                <a:spcPct val="100000"/>
              </a:lnSpc>
              <a:buFont typeface="StarSymbol"/>
              <a:buChar char="l"/>
            </a:pPr>
            <a:r>
              <a:rPr lang="pl-PL" sz="1400">
                <a:solidFill>
                  <a:srgbClr val="000000"/>
                </a:solidFill>
                <a:latin typeface="Arial"/>
                <a:ea typeface="Times New Roman"/>
              </a:rPr>
              <a:t>Krawański A., Kultura fizyczna a promocja zdrowia, Materiały z konferencji na stronie 31-43, Gorzów 1996 r.</a:t>
            </a:r>
            <a:endParaRPr/>
          </a:p>
          <a:p>
            <a:pPr algn="just">
              <a:lnSpc>
                <a:spcPct val="100000"/>
              </a:lnSpc>
              <a:buFont typeface="StarSymbol"/>
              <a:buChar char="l"/>
            </a:pPr>
            <a:r>
              <a:rPr lang="pl-PL" sz="1400">
                <a:solidFill>
                  <a:srgbClr val="000000"/>
                </a:solidFill>
                <a:latin typeface="Arial"/>
                <a:ea typeface="Times New Roman"/>
              </a:rPr>
              <a:t>Krawański A., Społeczna edukacja prozdrowotna w procesie szkolnego wychowania fizycznego, Wychowanie Fizyczne i Zdrowotne nr 1, 1999 r.</a:t>
            </a:r>
            <a:endParaRPr/>
          </a:p>
          <a:p>
            <a:pPr algn="just">
              <a:lnSpc>
                <a:spcPct val="100000"/>
              </a:lnSpc>
              <a:buFont typeface="StarSymbol"/>
              <a:buChar char="l"/>
            </a:pPr>
            <a:r>
              <a:rPr lang="pl-PL" sz="1400">
                <a:solidFill>
                  <a:srgbClr val="000000"/>
                </a:solidFill>
                <a:latin typeface="Arial"/>
                <a:ea typeface="Times New Roman"/>
              </a:rPr>
              <a:t>Krawański A., Pedagogika zdrowia w społecznym systemie edukacji prozdrowotnej, Promocja Zdrowia, Nauki Społeczne i Medycyna nr 21, 2001 r.</a:t>
            </a:r>
            <a:endParaRPr/>
          </a:p>
          <a:p>
            <a:pPr algn="just">
              <a:lnSpc>
                <a:spcPct val="100000"/>
              </a:lnSpc>
              <a:buFont typeface="StarSymbol"/>
              <a:buChar char="l"/>
            </a:pPr>
            <a:r>
              <a:rPr lang="pl-PL" sz="1400">
                <a:solidFill>
                  <a:srgbClr val="000000"/>
                </a:solidFill>
                <a:latin typeface="Arial"/>
                <a:ea typeface="Times New Roman"/>
              </a:rPr>
              <a:t>Woynarowska B. i Sokołowska M., Ścieżka edukacyjna – Edukacja prozdrowotna i promocja zdrowia w szkole.</a:t>
            </a:r>
            <a:endParaRPr/>
          </a:p>
          <a:p>
            <a:pPr algn="just">
              <a:lnSpc>
                <a:spcPct val="100000"/>
              </a:lnSpc>
            </a:pPr>
            <a:r>
              <a:rPr b="1" lang="pl-PL" sz="1400">
                <a:solidFill>
                  <a:srgbClr val="000000"/>
                </a:solidFill>
                <a:latin typeface="Arial"/>
                <a:ea typeface="Times New Roman"/>
              </a:rPr>
              <a:t>	</a:t>
            </a:r>
            <a:r>
              <a:rPr b="1" lang="pl-PL" sz="1400">
                <a:solidFill>
                  <a:srgbClr val="000000"/>
                </a:solidFill>
                <a:latin typeface="Arial"/>
                <a:ea typeface="Times New Roman"/>
              </a:rPr>
              <a:t>	</a:t>
            </a:r>
            <a:r>
              <a:rPr b="1" lang="pl-PL" sz="1400">
                <a:solidFill>
                  <a:srgbClr val="000000"/>
                </a:solidFill>
                <a:latin typeface="Arial"/>
                <a:ea typeface="Times New Roman"/>
              </a:rPr>
              <a:t> </a:t>
            </a:r>
            <a:endParaRPr/>
          </a:p>
        </p:txBody>
      </p:sp>
    </p:spTree>
  </p:cSld>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4" name="CustomShape 1"/>
          <p:cNvSpPr/>
          <p:nvPr/>
        </p:nvSpPr>
        <p:spPr>
          <a:xfrm>
            <a:off x="0" y="48600"/>
            <a:ext cx="6856560" cy="9042120"/>
          </a:xfrm>
          <a:prstGeom prst="rect">
            <a:avLst/>
          </a:prstGeom>
        </p:spPr>
        <p:txBody>
          <a:bodyPr anchor="ctr" bIns="45000" lIns="90000" rIns="90000" tIns="45000"/>
          <a:p>
            <a:pPr algn="just">
              <a:lnSpc>
                <a:spcPct val="100000"/>
              </a:lnSpc>
            </a:pPr>
            <a:r>
              <a:rPr b="1" lang="pl-PL" sz="1400">
                <a:solidFill>
                  <a:srgbClr val="000000"/>
                </a:solidFill>
                <a:latin typeface="Arial"/>
                <a:ea typeface="Times New Roman"/>
              </a:rPr>
              <a:t>Zadanie 4</a:t>
            </a:r>
            <a:endParaRPr/>
          </a:p>
          <a:p>
            <a:pPr algn="just">
              <a:lnSpc>
                <a:spcPct val="100000"/>
              </a:lnSpc>
            </a:pPr>
            <a:r>
              <a:rPr lang="pl-PL" sz="1400">
                <a:solidFill>
                  <a:srgbClr val="000000"/>
                </a:solidFill>
                <a:latin typeface="Arial"/>
                <a:ea typeface="Times New Roman"/>
              </a:rPr>
              <a:t>Gra z odszukiwaniem swojego hasła.</a:t>
            </a:r>
            <a:endParaRPr/>
          </a:p>
          <a:p>
            <a:pPr algn="just">
              <a:lnSpc>
                <a:spcPct val="100000"/>
              </a:lnSpc>
            </a:pPr>
            <a:r>
              <a:rPr lang="pl-PL" sz="1400">
                <a:solidFill>
                  <a:srgbClr val="000000"/>
                </a:solidFill>
                <a:latin typeface="Arial"/>
                <a:ea typeface="Times New Roman"/>
              </a:rPr>
              <a:t>Treścią zadania jest odszukanie kartoników z wypisanymi hasłami dotyczącymi funkcjonowania organizmu człowieka. Kartoniki zostały wcześniej ukryte w promieniu 20 m od miejsca zbiórki, a miejsca są oznaczone przyborem: szarfą, piłeczką, krążkiem, ringiem, pachołkiem, piłką lekarską. Drużyny poruszają się wspólnie trzymając się skakanki, w sposób określony na kartonikach. </a:t>
            </a:r>
            <a:endParaRPr/>
          </a:p>
          <a:p>
            <a:pPr algn="just">
              <a:lnSpc>
                <a:spcPct val="100000"/>
              </a:lnSpc>
            </a:pPr>
            <a:endParaRPr/>
          </a:p>
          <a:p>
            <a:pPr>
              <a:lnSpc>
                <a:spcPct val="100000"/>
              </a:lnSpc>
            </a:pPr>
            <a:r>
              <a:rPr lang="pl-PL" sz="1400">
                <a:solidFill>
                  <a:srgbClr val="000000"/>
                </a:solidFill>
                <a:latin typeface="Calibri"/>
                <a:ea typeface="Times New Roman"/>
              </a:rPr>
              <a:t>Wzór kartonika</a:t>
            </a:r>
            <a:endParaRPr/>
          </a:p>
          <a:p>
            <a:pPr>
              <a:lnSpc>
                <a:spcPct val="100000"/>
              </a:lnSpc>
            </a:pPr>
            <a:r>
              <a:rPr lang="pl-PL" sz="1400">
                <a:solidFill>
                  <a:srgbClr val="000000"/>
                </a:solidFill>
                <a:latin typeface="Calibri"/>
                <a:ea typeface="Times New Roman"/>
              </a:rPr>
              <a:t>Sposób poruszania się dla numeru: </a:t>
            </a:r>
            <a:endParaRPr/>
          </a:p>
          <a:p>
            <a:pPr>
              <a:lnSpc>
                <a:spcPct val="100000"/>
              </a:lnSpc>
            </a:pPr>
            <a:r>
              <a:rPr lang="pl-PL" sz="1400">
                <a:solidFill>
                  <a:srgbClr val="000000"/>
                </a:solidFill>
                <a:latin typeface="Calibri"/>
                <a:ea typeface="Times New Roman"/>
              </a:rPr>
              <a:t>Wzór kartonika</a:t>
            </a:r>
            <a:endParaRPr/>
          </a:p>
          <a:p>
            <a:pPr>
              <a:lnSpc>
                <a:spcPct val="100000"/>
              </a:lnSpc>
            </a:pPr>
            <a:r>
              <a:rPr lang="pl-PL" sz="1400">
                <a:solidFill>
                  <a:srgbClr val="000000"/>
                </a:solidFill>
                <a:latin typeface="Calibri"/>
                <a:ea typeface="Times New Roman"/>
              </a:rPr>
              <a:t>Żołądek   </a:t>
            </a:r>
            <a:r>
              <a:rPr lang="pl-PL" sz="1400">
                <a:solidFill>
                  <a:srgbClr val="000000"/>
                </a:solidFill>
                <a:latin typeface="Calibri"/>
                <a:ea typeface="Times New Roman"/>
              </a:rPr>
              <a:t>	</a:t>
            </a:r>
            <a:r>
              <a:rPr lang="pl-PL" sz="1400">
                <a:solidFill>
                  <a:srgbClr val="000000"/>
                </a:solidFill>
                <a:latin typeface="Calibri"/>
                <a:ea typeface="Times New Roman"/>
              </a:rPr>
              <a:t>	</a:t>
            </a:r>
            <a:r>
              <a:rPr lang="pl-PL" sz="1400">
                <a:solidFill>
                  <a:srgbClr val="000000"/>
                </a:solidFill>
                <a:latin typeface="Calibri"/>
                <a:ea typeface="Times New Roman"/>
              </a:rPr>
              <a:t>	</a:t>
            </a:r>
            <a:r>
              <a:rPr lang="pl-PL" sz="1400">
                <a:solidFill>
                  <a:srgbClr val="000000"/>
                </a:solidFill>
                <a:latin typeface="Calibri"/>
                <a:ea typeface="Times New Roman"/>
              </a:rPr>
              <a:t>bieg tyłem</a:t>
            </a:r>
            <a:endParaRPr/>
          </a:p>
          <a:p>
            <a:pPr>
              <a:lnSpc>
                <a:spcPct val="100000"/>
              </a:lnSpc>
            </a:pPr>
            <a:r>
              <a:rPr lang="pl-PL" sz="1400">
                <a:solidFill>
                  <a:srgbClr val="000000"/>
                </a:solidFill>
                <a:latin typeface="Calibri"/>
                <a:ea typeface="Times New Roman"/>
              </a:rPr>
              <a:t>1 strona</a:t>
            </a:r>
            <a:r>
              <a:rPr lang="pl-PL" sz="1400">
                <a:solidFill>
                  <a:srgbClr val="000000"/>
                </a:solidFill>
                <a:latin typeface="Calibri"/>
                <a:ea typeface="Times New Roman"/>
              </a:rPr>
              <a:t>	</a:t>
            </a:r>
            <a:r>
              <a:rPr lang="pl-PL" sz="1400">
                <a:solidFill>
                  <a:srgbClr val="000000"/>
                </a:solidFill>
                <a:latin typeface="Calibri"/>
                <a:ea typeface="Times New Roman"/>
              </a:rPr>
              <a:t>	</a:t>
            </a:r>
            <a:r>
              <a:rPr lang="pl-PL" sz="1400">
                <a:solidFill>
                  <a:srgbClr val="000000"/>
                </a:solidFill>
                <a:latin typeface="Calibri"/>
                <a:ea typeface="Times New Roman"/>
              </a:rPr>
              <a:t>	</a:t>
            </a:r>
            <a:r>
              <a:rPr lang="pl-PL" sz="1400">
                <a:solidFill>
                  <a:srgbClr val="000000"/>
                </a:solidFill>
                <a:latin typeface="Calibri"/>
                <a:ea typeface="Times New Roman"/>
              </a:rPr>
              <a:t>2 strona</a:t>
            </a:r>
            <a:endParaRPr/>
          </a:p>
          <a:p>
            <a:pPr>
              <a:lnSpc>
                <a:spcPct val="100000"/>
              </a:lnSpc>
            </a:pPr>
            <a:endParaRPr/>
          </a:p>
          <a:p>
            <a:pPr>
              <a:lnSpc>
                <a:spcPct val="100000"/>
              </a:lnSpc>
            </a:pPr>
            <a:r>
              <a:rPr lang="pl-PL" sz="1400">
                <a:solidFill>
                  <a:srgbClr val="000000"/>
                </a:solidFill>
                <a:latin typeface="Calibri"/>
                <a:ea typeface="Times New Roman"/>
              </a:rPr>
              <a:t>1 – bieg przodem</a:t>
            </a:r>
            <a:endParaRPr/>
          </a:p>
          <a:p>
            <a:pPr>
              <a:lnSpc>
                <a:spcPct val="100000"/>
              </a:lnSpc>
            </a:pPr>
            <a:r>
              <a:rPr lang="pl-PL" sz="1400">
                <a:solidFill>
                  <a:srgbClr val="000000"/>
                </a:solidFill>
                <a:latin typeface="Calibri"/>
                <a:ea typeface="Times New Roman"/>
              </a:rPr>
              <a:t>2 – bieg tyłem </a:t>
            </a:r>
            <a:endParaRPr/>
          </a:p>
          <a:p>
            <a:pPr>
              <a:lnSpc>
                <a:spcPct val="100000"/>
              </a:lnSpc>
            </a:pPr>
            <a:r>
              <a:rPr lang="pl-PL" sz="1400">
                <a:solidFill>
                  <a:srgbClr val="000000"/>
                </a:solidFill>
                <a:latin typeface="Calibri"/>
                <a:ea typeface="Times New Roman"/>
              </a:rPr>
              <a:t>3 – podskoki na prawej nodze</a:t>
            </a:r>
            <a:endParaRPr/>
          </a:p>
          <a:p>
            <a:pPr>
              <a:lnSpc>
                <a:spcPct val="100000"/>
              </a:lnSpc>
            </a:pPr>
            <a:r>
              <a:rPr lang="pl-PL" sz="1400">
                <a:solidFill>
                  <a:srgbClr val="000000"/>
                </a:solidFill>
                <a:latin typeface="Calibri"/>
                <a:ea typeface="Times New Roman"/>
              </a:rPr>
              <a:t>4 – marsz ze śpiewem</a:t>
            </a:r>
            <a:endParaRPr/>
          </a:p>
          <a:p>
            <a:pPr>
              <a:lnSpc>
                <a:spcPct val="100000"/>
              </a:lnSpc>
            </a:pPr>
            <a:r>
              <a:rPr lang="pl-PL" sz="1400">
                <a:solidFill>
                  <a:srgbClr val="000000"/>
                </a:solidFill>
                <a:latin typeface="Calibri"/>
                <a:ea typeface="Times New Roman"/>
              </a:rPr>
              <a:t>5 – podskoki na lewej nodze</a:t>
            </a:r>
            <a:endParaRPr/>
          </a:p>
          <a:p>
            <a:pPr>
              <a:lnSpc>
                <a:spcPct val="100000"/>
              </a:lnSpc>
            </a:pPr>
            <a:r>
              <a:rPr lang="pl-PL" sz="1400">
                <a:solidFill>
                  <a:srgbClr val="000000"/>
                </a:solidFill>
                <a:latin typeface="Calibri"/>
                <a:ea typeface="Times New Roman"/>
              </a:rPr>
              <a:t>6 – utwórz ze swoich ciał środek lokomocji.</a:t>
            </a:r>
            <a:endParaRPr/>
          </a:p>
          <a:p>
            <a:pPr algn="just">
              <a:lnSpc>
                <a:spcPct val="100000"/>
              </a:lnSpc>
            </a:pPr>
            <a:endParaRPr/>
          </a:p>
          <a:p>
            <a:pPr algn="just">
              <a:lnSpc>
                <a:spcPct val="100000"/>
              </a:lnSpc>
            </a:pPr>
            <a:r>
              <a:rPr lang="pl-PL" sz="1400">
                <a:solidFill>
                  <a:srgbClr val="000000"/>
                </a:solidFill>
                <a:latin typeface="Arial"/>
                <a:ea typeface="Times New Roman"/>
              </a:rPr>
              <a:t>Każda drużyna ma za zadanie odnalezienie innego układu:</a:t>
            </a:r>
            <a:endParaRPr/>
          </a:p>
          <a:p>
            <a:pPr algn="just">
              <a:lnSpc>
                <a:spcPct val="100000"/>
              </a:lnSpc>
            </a:pPr>
            <a:r>
              <a:rPr lang="pl-PL" sz="1400">
                <a:solidFill>
                  <a:srgbClr val="000000"/>
                </a:solidFill>
                <a:latin typeface="Arial"/>
                <a:ea typeface="Times New Roman"/>
              </a:rPr>
              <a:t>I drużyna – układ krwionośny</a:t>
            </a:r>
            <a:endParaRPr/>
          </a:p>
          <a:p>
            <a:pPr algn="just">
              <a:lnSpc>
                <a:spcPct val="100000"/>
              </a:lnSpc>
            </a:pPr>
            <a:r>
              <a:rPr lang="pl-PL" sz="1400">
                <a:solidFill>
                  <a:srgbClr val="000000"/>
                </a:solidFill>
                <a:latin typeface="Arial"/>
                <a:ea typeface="Times New Roman"/>
              </a:rPr>
              <a:t>II drużyna – układ oddechowy</a:t>
            </a:r>
            <a:endParaRPr/>
          </a:p>
          <a:p>
            <a:pPr algn="just">
              <a:lnSpc>
                <a:spcPct val="100000"/>
              </a:lnSpc>
            </a:pPr>
            <a:r>
              <a:rPr lang="pl-PL" sz="1400">
                <a:solidFill>
                  <a:srgbClr val="000000"/>
                </a:solidFill>
                <a:latin typeface="Arial"/>
                <a:ea typeface="Times New Roman"/>
              </a:rPr>
              <a:t>III drużyna – układ pokarmowy</a:t>
            </a:r>
            <a:endParaRPr/>
          </a:p>
          <a:p>
            <a:pPr algn="just">
              <a:lnSpc>
                <a:spcPct val="100000"/>
              </a:lnSpc>
            </a:pPr>
            <a:r>
              <a:rPr lang="pl-PL" sz="1400">
                <a:solidFill>
                  <a:srgbClr val="000000"/>
                </a:solidFill>
                <a:latin typeface="Arial"/>
                <a:ea typeface="Times New Roman"/>
              </a:rPr>
              <a:t>IV drużyna – układ nerwowy</a:t>
            </a:r>
            <a:endParaRPr/>
          </a:p>
          <a:p>
            <a:pPr algn="just">
              <a:lnSpc>
                <a:spcPct val="100000"/>
              </a:lnSpc>
            </a:pPr>
            <a:r>
              <a:rPr lang="pl-PL" sz="1400">
                <a:solidFill>
                  <a:srgbClr val="000000"/>
                </a:solidFill>
                <a:latin typeface="Arial"/>
                <a:ea typeface="Times New Roman"/>
              </a:rPr>
              <a:t>Zwycięża drużyna, która pierwsza odnajdzie wszystkie swoje hasła z kartonikami. Kartoniki są wcześniej przygotowane przez uczniów pod kierunkiem nauczyciela od techniki. Punkty za wykonanie zadania są przyznawane w skali 0-3.</a:t>
            </a:r>
            <a:endParaRPr/>
          </a:p>
          <a:p>
            <a:pPr algn="just">
              <a:lnSpc>
                <a:spcPct val="100000"/>
              </a:lnSpc>
            </a:pPr>
            <a:r>
              <a:rPr b="1" lang="pl-PL" sz="1400">
                <a:solidFill>
                  <a:srgbClr val="000000"/>
                </a:solidFill>
                <a:latin typeface="Arial"/>
                <a:ea typeface="Times New Roman"/>
              </a:rPr>
              <a:t>Zadanie 5</a:t>
            </a:r>
            <a:endParaRPr/>
          </a:p>
          <a:p>
            <a:pPr algn="just">
              <a:lnSpc>
                <a:spcPct val="100000"/>
              </a:lnSpc>
            </a:pPr>
            <a:r>
              <a:rPr lang="pl-PL" sz="1400">
                <a:solidFill>
                  <a:srgbClr val="000000"/>
                </a:solidFill>
                <a:latin typeface="Arial"/>
                <a:ea typeface="Times New Roman"/>
              </a:rPr>
              <a:t>Kolejny element gry polega na odtworzeniu ruchem funkcji każdego z tych układów. W drużynach każdy z uczestników staje się elementem układu, którego poszukiwał, tzn. trzyma 1 kartonik. Wspólnie z nauczycielem (6 kartonika) zespoły kolejno przygotowują pokaz funkcjonowania danego sytemu (np. nerwowego, zespół nr IV), starając się wykorzystać ekspresyjnie własne ciała. Wybrana dwójka uczestników (np. nie ćwiczący) ocenia wartość pokazu przyznając punkty, podobnie jak poprzednio w skali 0-3.</a:t>
            </a:r>
            <a:endParaRPr/>
          </a:p>
          <a:p>
            <a:pPr algn="just">
              <a:lnSpc>
                <a:spcPct val="100000"/>
              </a:lnSpc>
            </a:pPr>
            <a:r>
              <a:rPr b="1" lang="pl-PL" sz="1400">
                <a:solidFill>
                  <a:srgbClr val="000000"/>
                </a:solidFill>
                <a:latin typeface="Arial"/>
                <a:ea typeface="Times New Roman"/>
              </a:rPr>
              <a:t>Zadanie 6</a:t>
            </a:r>
            <a:endParaRPr/>
          </a:p>
          <a:p>
            <a:pPr algn="just">
              <a:lnSpc>
                <a:spcPct val="100000"/>
              </a:lnSpc>
            </a:pPr>
            <a:r>
              <a:rPr lang="pl-PL" sz="1400">
                <a:solidFill>
                  <a:srgbClr val="000000"/>
                </a:solidFill>
                <a:latin typeface="Arial"/>
                <a:ea typeface="Times New Roman"/>
              </a:rPr>
              <a:t>Podsumowanie punktacji, uwydatnienie ciekawych elementów zajęć, zebranie przyborów, wspólna ocena zaangażowania uczniów.</a:t>
            </a:r>
            <a:endParaRPr/>
          </a:p>
          <a:p>
            <a:pPr algn="just">
              <a:lnSpc>
                <a:spcPct val="100000"/>
              </a:lnSpc>
            </a:pPr>
            <a:r>
              <a:rPr lang="pl-PL" sz="1400">
                <a:solidFill>
                  <a:srgbClr val="000000"/>
                </a:solidFill>
                <a:latin typeface="Arial"/>
                <a:ea typeface="Times New Roman"/>
              </a:rPr>
              <a:t>Ważne jest, aby dążyć do tego, by realizacja lekcji przebiegała w świadomości istoty własnego ciała. </a:t>
            </a:r>
            <a:endParaRPr/>
          </a:p>
        </p:txBody>
      </p:sp>
    </p:spTree>
  </p:cSld>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5" name="CustomShape 1"/>
          <p:cNvSpPr/>
          <p:nvPr/>
        </p:nvSpPr>
        <p:spPr>
          <a:xfrm>
            <a:off x="2369160" y="500040"/>
            <a:ext cx="2244960" cy="363600"/>
          </a:xfrm>
          <a:prstGeom prst="rect">
            <a:avLst/>
          </a:prstGeom>
        </p:spPr>
        <p:txBody>
          <a:bodyPr bIns="45000" lIns="90000" rIns="90000" tIns="45000" wrap="none"/>
          <a:p>
            <a:pPr>
              <a:lnSpc>
                <a:spcPct val="100000"/>
              </a:lnSpc>
            </a:pPr>
            <a:r>
              <a:rPr b="1" lang="pl-PL">
                <a:solidFill>
                  <a:srgbClr val="000000"/>
                </a:solidFill>
                <a:latin typeface="Calibri"/>
              </a:rPr>
              <a:t>UKŁAD KRWIONOŚNY</a:t>
            </a:r>
            <a:endParaRPr/>
          </a:p>
        </p:txBody>
      </p:sp>
      <p:pic>
        <p:nvPicPr>
          <p:cNvPr descr="" id="76" name="Picture 2"/>
          <p:cNvPicPr/>
          <p:nvPr/>
        </p:nvPicPr>
        <p:blipFill>
          <a:blip r:embed="rId1"/>
          <a:stretch>
            <a:fillRect/>
          </a:stretch>
        </p:blipFill>
        <p:spPr>
          <a:xfrm>
            <a:off x="357120" y="1214280"/>
            <a:ext cx="3213360" cy="6570720"/>
          </a:xfrm>
          <a:prstGeom prst="rect">
            <a:avLst/>
          </a:prstGeom>
        </p:spPr>
      </p:pic>
      <p:sp>
        <p:nvSpPr>
          <p:cNvPr id="77" name="CustomShape 2"/>
          <p:cNvSpPr/>
          <p:nvPr/>
        </p:nvSpPr>
        <p:spPr>
          <a:xfrm>
            <a:off x="4000680" y="1464480"/>
            <a:ext cx="2427480" cy="6175080"/>
          </a:xfrm>
          <a:prstGeom prst="rect">
            <a:avLst/>
          </a:prstGeom>
        </p:spPr>
        <p:txBody>
          <a:bodyPr anchor="ctr" bIns="45000" lIns="90000" rIns="90000" tIns="45000"/>
          <a:p>
            <a:pPr>
              <a:lnSpc>
                <a:spcPct val="100000"/>
              </a:lnSpc>
            </a:pPr>
            <a:r>
              <a:rPr lang="pl-PL" sz="1600">
                <a:solidFill>
                  <a:srgbClr val="000000"/>
                </a:solidFill>
                <a:latin typeface="Arial"/>
                <a:ea typeface="Times New Roman"/>
              </a:rPr>
              <a:t>Każda komórka ustroju, aby utrzymać się przy życiu, musi mieć zapewnioną odpowiednią ilość pokarmu i tlenu. </a:t>
            </a:r>
            <a:endParaRPr/>
          </a:p>
          <a:p>
            <a:pPr>
              <a:lnSpc>
                <a:spcPct val="100000"/>
              </a:lnSpc>
            </a:pPr>
            <a:r>
              <a:rPr lang="pl-PL" sz="1600">
                <a:solidFill>
                  <a:srgbClr val="000000"/>
                </a:solidFill>
                <a:latin typeface="Arial"/>
                <a:ea typeface="Times New Roman"/>
              </a:rPr>
              <a:t>Ustrój człowieka ma wysoko wykształcony układ narządów trawienia, które trawią pokarm, jak również narządów oddechowych, które pobierają tlen z powietrza. </a:t>
            </a:r>
            <a:endParaRPr/>
          </a:p>
          <a:p>
            <a:pPr>
              <a:lnSpc>
                <a:spcPct val="100000"/>
              </a:lnSpc>
            </a:pPr>
            <a:r>
              <a:rPr lang="pl-PL" sz="1600">
                <a:solidFill>
                  <a:srgbClr val="000000"/>
                </a:solidFill>
                <a:latin typeface="Arial"/>
                <a:ea typeface="Times New Roman"/>
              </a:rPr>
              <a:t>W przenoszeniu substancji odżywczych i tlenu z tych układów do tkanek bierze udział </a:t>
            </a:r>
            <a:r>
              <a:rPr b="1" lang="pl-PL" sz="1600" u="sng">
                <a:solidFill>
                  <a:srgbClr val="000000"/>
                </a:solidFill>
                <a:latin typeface="Arial"/>
                <a:ea typeface="Times New Roman"/>
              </a:rPr>
              <a:t>krew</a:t>
            </a:r>
            <a:r>
              <a:rPr lang="pl-PL" sz="1600">
                <a:solidFill>
                  <a:srgbClr val="000000"/>
                </a:solidFill>
                <a:latin typeface="Arial"/>
                <a:ea typeface="Times New Roman"/>
              </a:rPr>
              <a:t> i </a:t>
            </a:r>
            <a:r>
              <a:rPr b="1" lang="pl-PL" sz="1600" u="sng">
                <a:solidFill>
                  <a:srgbClr val="000000"/>
                </a:solidFill>
                <a:latin typeface="Arial"/>
                <a:ea typeface="Times New Roman"/>
              </a:rPr>
              <a:t>limfa</a:t>
            </a:r>
            <a:r>
              <a:rPr lang="pl-PL" sz="1600">
                <a:solidFill>
                  <a:srgbClr val="000000"/>
                </a:solidFill>
                <a:latin typeface="Arial"/>
                <a:ea typeface="Times New Roman"/>
              </a:rPr>
              <a:t>, które uczestniczą również w usuwaniu z komórek produktów przemiany materii, przenosząc je do narządów wydalających. </a:t>
            </a:r>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78" name="Picture 2"/>
          <p:cNvPicPr/>
          <p:nvPr/>
        </p:nvPicPr>
        <p:blipFill>
          <a:blip r:embed="rId1"/>
          <a:stretch>
            <a:fillRect/>
          </a:stretch>
        </p:blipFill>
        <p:spPr>
          <a:xfrm>
            <a:off x="1357200" y="6572160"/>
            <a:ext cx="4213440" cy="2076480"/>
          </a:xfrm>
          <a:prstGeom prst="rect">
            <a:avLst/>
          </a:prstGeom>
        </p:spPr>
      </p:pic>
      <p:sp>
        <p:nvSpPr>
          <p:cNvPr id="79" name="CustomShape 1"/>
          <p:cNvSpPr/>
          <p:nvPr/>
        </p:nvSpPr>
        <p:spPr>
          <a:xfrm>
            <a:off x="285840" y="1571760"/>
            <a:ext cx="6356520" cy="784440"/>
          </a:xfrm>
          <a:prstGeom prst="rect">
            <a:avLst/>
          </a:prstGeom>
          <a:solidFill>
            <a:srgbClr val="ffffff"/>
          </a:solidFill>
        </p:spPr>
        <p:txBody>
          <a:bodyPr bIns="45000" lIns="90000" rIns="90000" tIns="45000"/>
          <a:p>
            <a:pPr>
              <a:lnSpc>
                <a:spcPct val="100000"/>
              </a:lnSpc>
            </a:pPr>
            <a:r>
              <a:rPr b="1" i="1" lang="pl-PL" sz="1200" u="sng">
                <a:solidFill>
                  <a:srgbClr val="000000"/>
                </a:solidFill>
                <a:latin typeface="Arial"/>
                <a:ea typeface="Times New Roman"/>
              </a:rPr>
              <a:t>Jak krąży krew w organizmie?</a:t>
            </a:r>
            <a:endParaRPr/>
          </a:p>
          <a:p>
            <a:pPr>
              <a:lnSpc>
                <a:spcPct val="100000"/>
              </a:lnSpc>
            </a:pPr>
            <a:r>
              <a:rPr lang="pl-PL" sz="1200">
                <a:solidFill>
                  <a:srgbClr val="000000"/>
                </a:solidFill>
                <a:latin typeface="Arial"/>
                <a:ea typeface="Times New Roman"/>
              </a:rPr>
              <a:t>Krew jest pompowana przez serce. Kiedy serce się kurczy, jest ona wypychana pod wysokim ciśnieniem do tętnic. Tętnice mają mocne ściany, które wytrzymują to ciśnienie. W miarę przepływu krwi jej ciśnienie spada, toteż żyłami płynie ona już powoli. Ściany żył są cieńsze. W świetle żył znajdują się zastawki umożliwiające przepływ krwi z powrotem do serca</a:t>
            </a:r>
            <a:r>
              <a:rPr lang="pl-PL" sz="1100">
                <a:solidFill>
                  <a:srgbClr val="000000"/>
                </a:solidFill>
                <a:latin typeface="Arial"/>
                <a:ea typeface="Times New Roman"/>
              </a:rPr>
              <a:t>.</a:t>
            </a:r>
            <a:endParaRPr/>
          </a:p>
        </p:txBody>
      </p:sp>
      <p:sp>
        <p:nvSpPr>
          <p:cNvPr id="80" name="CustomShape 2"/>
          <p:cNvSpPr/>
          <p:nvPr/>
        </p:nvSpPr>
        <p:spPr>
          <a:xfrm>
            <a:off x="0" y="9720"/>
            <a:ext cx="6856560" cy="1856160"/>
          </a:xfrm>
          <a:prstGeom prst="rect">
            <a:avLst/>
          </a:prstGeom>
        </p:spPr>
        <p:txBody>
          <a:bodyPr anchor="ctr" bIns="0" lIns="90000" rIns="90000" tIns="152280"/>
          <a:p>
            <a:pPr algn="ctr">
              <a:lnSpc>
                <a:spcPct val="100000"/>
              </a:lnSpc>
            </a:pPr>
            <a:r>
              <a:rPr b="1" lang="pl-PL" sz="1600">
                <a:solidFill>
                  <a:srgbClr val="000000"/>
                </a:solidFill>
                <a:latin typeface="Times New Roman"/>
              </a:rPr>
              <a:t>KREW</a:t>
            </a:r>
            <a:endParaRPr/>
          </a:p>
          <a:p>
            <a:pPr algn="ctr">
              <a:lnSpc>
                <a:spcPct val="100000"/>
              </a:lnSpc>
            </a:pPr>
            <a:endParaRPr/>
          </a:p>
          <a:p>
            <a:pPr>
              <a:lnSpc>
                <a:spcPct val="100000"/>
              </a:lnSpc>
            </a:pPr>
            <a:r>
              <a:rPr b="1" i="1" lang="pl-PL" sz="1400" u="sng">
                <a:solidFill>
                  <a:srgbClr val="000000"/>
                </a:solidFill>
                <a:latin typeface="Arial"/>
                <a:ea typeface="Times New Roman"/>
              </a:rPr>
              <a:t>Z czego składa się krew?</a:t>
            </a:r>
            <a:endParaRPr/>
          </a:p>
          <a:p>
            <a:pPr>
              <a:lnSpc>
                <a:spcPct val="100000"/>
              </a:lnSpc>
            </a:pPr>
            <a:r>
              <a:rPr lang="pl-PL" sz="1200">
                <a:solidFill>
                  <a:srgbClr val="000000"/>
                </a:solidFill>
                <a:latin typeface="Arial"/>
                <a:ea typeface="Times New Roman"/>
              </a:rPr>
              <a:t>Krew składa się z płynu zwanego osoczem, zawierającego krwinki czerwone, białe i płytkowe. </a:t>
            </a:r>
            <a:endParaRPr/>
          </a:p>
          <a:p>
            <a:pPr>
              <a:lnSpc>
                <a:spcPct val="100000"/>
              </a:lnSpc>
            </a:pPr>
            <a:r>
              <a:rPr lang="pl-PL" sz="1200">
                <a:solidFill>
                  <a:srgbClr val="000000"/>
                </a:solidFill>
                <a:latin typeface="Arial"/>
                <a:ea typeface="Times New Roman"/>
              </a:rPr>
              <a:t>W osoczu znajduje się bardzo wiele różnych substancji rozpuszczalnych. Krwinki czerwone roznoszą tlen, </a:t>
            </a:r>
            <a:endParaRPr/>
          </a:p>
          <a:p>
            <a:pPr>
              <a:lnSpc>
                <a:spcPct val="100000"/>
              </a:lnSpc>
            </a:pPr>
            <a:r>
              <a:rPr lang="pl-PL" sz="1200">
                <a:solidFill>
                  <a:srgbClr val="000000"/>
                </a:solidFill>
                <a:latin typeface="Arial"/>
                <a:ea typeface="Times New Roman"/>
              </a:rPr>
              <a:t>białe zwalczają zakażenia, a płytki zatrzymują krwawienie z uszkodzonych naczyń.</a:t>
            </a:r>
            <a:endParaRPr/>
          </a:p>
          <a:p>
            <a:pPr>
              <a:lnSpc>
                <a:spcPct val="100000"/>
              </a:lnSpc>
            </a:pPr>
            <a:endParaRPr/>
          </a:p>
          <a:p>
            <a:pPr>
              <a:lnSpc>
                <a:spcPct val="100000"/>
              </a:lnSpc>
            </a:pPr>
            <a:endParaRPr/>
          </a:p>
        </p:txBody>
      </p:sp>
      <p:sp>
        <p:nvSpPr>
          <p:cNvPr id="81" name="CustomShape 3"/>
          <p:cNvSpPr/>
          <p:nvPr/>
        </p:nvSpPr>
        <p:spPr>
          <a:xfrm>
            <a:off x="0" y="2737080"/>
            <a:ext cx="6856560" cy="3924000"/>
          </a:xfrm>
          <a:prstGeom prst="rect">
            <a:avLst/>
          </a:prstGeom>
        </p:spPr>
        <p:txBody>
          <a:bodyPr anchor="ctr" bIns="45000" lIns="90000" rIns="90000" tIns="45000"/>
          <a:p>
            <a:pPr algn="just">
              <a:lnSpc>
                <a:spcPct val="100000"/>
              </a:lnSpc>
            </a:pPr>
            <a:r>
              <a:rPr b="1" i="1" lang="pl-PL" sz="1200" u="sng">
                <a:solidFill>
                  <a:srgbClr val="000000"/>
                </a:solidFill>
                <a:latin typeface="Arial"/>
                <a:ea typeface="Times New Roman"/>
              </a:rPr>
              <a:t>Jakie funkcje pełni krew?</a:t>
            </a:r>
            <a:endParaRPr/>
          </a:p>
          <a:p>
            <a:pPr algn="just">
              <a:lnSpc>
                <a:spcPct val="100000"/>
              </a:lnSpc>
            </a:pPr>
            <a:r>
              <a:rPr lang="pl-PL" sz="1200">
                <a:solidFill>
                  <a:srgbClr val="000000"/>
                </a:solidFill>
                <a:latin typeface="Arial"/>
                <a:ea typeface="Times New Roman"/>
              </a:rPr>
              <a:t>Krew dostarcza tkankom potrzebne substancje odżywcze i odprowadza szkodliwe produkty przemiany materii. Zapewnia łączność między narządami, przenosząc przekaźniki chemiczne, czyli hormony. Chroni też organizm przed zarazkami za pośrednictwem krwinek białych. Tworząc skrzep, zamyka przecięte naczynia. Zwiększenie lub zmniejszenie przepływu krwi przez skórę przyczynia się do utrzymania właściwej temperatury ciała. </a:t>
            </a:r>
            <a:endParaRPr/>
          </a:p>
          <a:p>
            <a:pPr algn="just">
              <a:lnSpc>
                <a:spcPct val="100000"/>
              </a:lnSpc>
            </a:pPr>
            <a:r>
              <a:rPr b="1" i="1" lang="pl-PL" sz="1200" u="sng">
                <a:solidFill>
                  <a:srgbClr val="000000"/>
                </a:solidFill>
                <a:latin typeface="Arial"/>
                <a:ea typeface="Times New Roman"/>
              </a:rPr>
              <a:t>Dokąd dociera najwięcej krwi?</a:t>
            </a:r>
            <a:endParaRPr/>
          </a:p>
          <a:p>
            <a:pPr algn="just">
              <a:lnSpc>
                <a:spcPct val="100000"/>
              </a:lnSpc>
            </a:pPr>
            <a:r>
              <a:rPr lang="pl-PL" sz="1200">
                <a:solidFill>
                  <a:srgbClr val="000000"/>
                </a:solidFill>
                <a:latin typeface="Arial"/>
                <a:ea typeface="Times New Roman"/>
              </a:rPr>
              <a:t>W stosunku do swej wielkości najwięcej krwi otrzymują nerki. Odgrywają one bowiem ważną dla życia rolę filtrowania i oczyszczania krwi. Niemniej podczas wysiłku więcej krwi dociera do mięśni, niemal pięć razy tyle co w czasie odpoczynku. Krew jest kierowana do mięśni z innych narządów. Jedynie zaopatrzenie mózgu w krew jest zawsze stałe. </a:t>
            </a:r>
            <a:endParaRPr/>
          </a:p>
          <a:p>
            <a:pPr algn="just">
              <a:lnSpc>
                <a:spcPct val="100000"/>
              </a:lnSpc>
            </a:pPr>
            <a:r>
              <a:rPr b="1" lang="pl-PL" sz="1200">
                <a:solidFill>
                  <a:srgbClr val="000000"/>
                </a:solidFill>
                <a:latin typeface="Arial"/>
                <a:ea typeface="Times New Roman"/>
              </a:rPr>
              <a:t>Krew dzieli się na cztery grupy - A, B, AB, 0</a:t>
            </a:r>
            <a:endParaRPr/>
          </a:p>
          <a:p>
            <a:pPr algn="just">
              <a:lnSpc>
                <a:spcPct val="100000"/>
              </a:lnSpc>
            </a:pPr>
            <a:r>
              <a:rPr lang="pl-PL" sz="1200">
                <a:solidFill>
                  <a:srgbClr val="000000"/>
                </a:solidFill>
                <a:latin typeface="Arial"/>
                <a:ea typeface="Times New Roman"/>
              </a:rPr>
              <a:t>Każda osoba dziedziczy dwa geny grupy krwi, po jednym od każdego rodzica. Krew nie jest dowolnie wymieniana. Choć wszyscy mogą bezpiecznie otrzymywać krew ich własnej grupy, albo od dawcy z grupy 0. Osoba z grupy krwi A, nie może otrzymać krwi od dawcy z grupy B lub AB.</a:t>
            </a:r>
            <a:endParaRPr/>
          </a:p>
          <a:p>
            <a:pPr algn="just">
              <a:lnSpc>
                <a:spcPct val="100000"/>
              </a:lnSpc>
            </a:pPr>
            <a:r>
              <a:rPr b="1" lang="pl-PL" sz="1200">
                <a:solidFill>
                  <a:srgbClr val="000000"/>
                </a:solidFill>
                <a:latin typeface="Arial"/>
                <a:ea typeface="Times New Roman"/>
              </a:rPr>
              <a:t>Warto wiedzieć:</a:t>
            </a:r>
            <a:endParaRPr/>
          </a:p>
          <a:p>
            <a:pPr algn="just">
              <a:lnSpc>
                <a:spcPct val="100000"/>
              </a:lnSpc>
              <a:buFont typeface="StarSymbol"/>
              <a:buChar char="l"/>
            </a:pPr>
            <a:r>
              <a:rPr lang="pl-PL" sz="1200">
                <a:solidFill>
                  <a:srgbClr val="000000"/>
                </a:solidFill>
                <a:latin typeface="Arial"/>
                <a:ea typeface="Times New Roman"/>
              </a:rPr>
              <a:t>Istnieją cztery grupy krwi: A, B, AB i 0.</a:t>
            </a:r>
            <a:endParaRPr/>
          </a:p>
          <a:p>
            <a:pPr algn="just">
              <a:lnSpc>
                <a:spcPct val="100000"/>
              </a:lnSpc>
              <a:buFont typeface="StarSymbol"/>
              <a:buChar char="l"/>
            </a:pPr>
            <a:r>
              <a:rPr lang="pl-PL" sz="1200">
                <a:solidFill>
                  <a:srgbClr val="000000"/>
                </a:solidFill>
                <a:latin typeface="Arial"/>
                <a:ea typeface="Times New Roman"/>
              </a:rPr>
              <a:t>Wędrówka kropli krwi od serca do palców nóg i z powrotem trwa około 1 minuty.</a:t>
            </a:r>
            <a:endParaRPr/>
          </a:p>
          <a:p>
            <a:pPr algn="just">
              <a:lnSpc>
                <a:spcPct val="100000"/>
              </a:lnSpc>
              <a:buFont typeface="StarSymbol"/>
              <a:buChar char="l"/>
            </a:pPr>
            <a:r>
              <a:rPr lang="pl-PL" sz="1200">
                <a:solidFill>
                  <a:srgbClr val="000000"/>
                </a:solidFill>
                <a:latin typeface="Arial"/>
                <a:ea typeface="Times New Roman"/>
              </a:rPr>
              <a:t>Niemowlę ma mniej niż 1 litr krwi – nie wypełniłoby się nią kartonu od mleka.</a:t>
            </a:r>
            <a:endParaRPr/>
          </a:p>
          <a:p>
            <a:pPr algn="just">
              <a:lnSpc>
                <a:spcPct val="100000"/>
              </a:lnSpc>
              <a:buFont typeface="StarSymbol"/>
              <a:buChar char="l"/>
            </a:pPr>
            <a:r>
              <a:rPr lang="pl-PL" sz="1200">
                <a:solidFill>
                  <a:srgbClr val="000000"/>
                </a:solidFill>
                <a:latin typeface="Arial"/>
                <a:ea typeface="Times New Roman"/>
              </a:rPr>
              <a:t>W ciele dorosłego człowieka jest około 5 litrów krwi. Codziennie serce przepompowuje jej ponad 7 tys. litrów. </a:t>
            </a:r>
            <a:endParaRPr/>
          </a:p>
        </p:txBody>
      </p:sp>
    </p:spTree>
  </p:cSld>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2" name="CustomShape 1"/>
          <p:cNvSpPr/>
          <p:nvPr/>
        </p:nvSpPr>
        <p:spPr>
          <a:xfrm>
            <a:off x="0" y="9000"/>
            <a:ext cx="6856560" cy="1672920"/>
          </a:xfrm>
          <a:prstGeom prst="rect">
            <a:avLst/>
          </a:prstGeom>
        </p:spPr>
        <p:txBody>
          <a:bodyPr anchor="ctr" bIns="45000" lIns="90000" rIns="90000" tIns="45000"/>
          <a:p>
            <a:pPr algn="just">
              <a:lnSpc>
                <a:spcPct val="100000"/>
              </a:lnSpc>
            </a:pPr>
            <a:endParaRPr/>
          </a:p>
          <a:p>
            <a:pPr algn="just">
              <a:lnSpc>
                <a:spcPct val="100000"/>
              </a:lnSpc>
            </a:pPr>
            <a:endParaRPr/>
          </a:p>
          <a:p>
            <a:pPr algn="ctr">
              <a:lnSpc>
                <a:spcPct val="100000"/>
              </a:lnSpc>
            </a:pPr>
            <a:r>
              <a:rPr b="1" lang="pl-PL" sz="1600">
                <a:solidFill>
                  <a:srgbClr val="000000"/>
                </a:solidFill>
                <a:latin typeface="Arial"/>
                <a:ea typeface="Times New Roman"/>
              </a:rPr>
              <a:t>NACZYNIA WŁOSOWATE (KAPILARY)</a:t>
            </a:r>
            <a:endParaRPr/>
          </a:p>
          <a:p>
            <a:pPr algn="ctr">
              <a:lnSpc>
                <a:spcPct val="100000"/>
              </a:lnSpc>
            </a:pPr>
            <a:endParaRPr/>
          </a:p>
          <a:p>
            <a:pPr algn="just">
              <a:lnSpc>
                <a:spcPct val="100000"/>
              </a:lnSpc>
            </a:pPr>
            <a:r>
              <a:rPr lang="pl-PL" sz="1200">
                <a:solidFill>
                  <a:srgbClr val="000000"/>
                </a:solidFill>
                <a:latin typeface="Arial"/>
                <a:ea typeface="Times New Roman"/>
              </a:rPr>
              <a:t>Naczynia włosowate to bardzo cienkie gałązki naczyń powstałe z początkowo drobniutkich        tętniczek, tworzące w tkankach gęstą sieć.</a:t>
            </a:r>
            <a:endParaRPr/>
          </a:p>
          <a:p>
            <a:pPr algn="just">
              <a:lnSpc>
                <a:spcPct val="100000"/>
              </a:lnSpc>
            </a:pPr>
            <a:endParaRPr/>
          </a:p>
          <a:p>
            <a:pPr algn="just">
              <a:lnSpc>
                <a:spcPct val="100000"/>
              </a:lnSpc>
            </a:pPr>
            <a:r>
              <a:rPr lang="pl-PL" sz="1200">
                <a:solidFill>
                  <a:srgbClr val="000000"/>
                </a:solidFill>
                <a:latin typeface="Arial"/>
                <a:ea typeface="Times New Roman"/>
              </a:rPr>
              <a:t>Naczynia te przenikają do wszystkich narządów, doprowadzając do nich tlen i pożywienie. </a:t>
            </a:r>
            <a:endParaRPr/>
          </a:p>
        </p:txBody>
      </p:sp>
      <p:sp>
        <p:nvSpPr>
          <p:cNvPr id="83" name="CustomShape 2"/>
          <p:cNvSpPr/>
          <p:nvPr/>
        </p:nvSpPr>
        <p:spPr>
          <a:xfrm>
            <a:off x="6633360" y="3216600"/>
            <a:ext cx="10478880" cy="441360"/>
          </a:xfrm>
          <a:prstGeom prst="rect">
            <a:avLst/>
          </a:prstGeom>
        </p:spPr>
        <p:txBody>
          <a:bodyPr anchor="ctr" bIns="45000" lIns="90000" rIns="90000" tIns="45000" wrap="none"/>
          <a:p>
            <a:endParaRPr/>
          </a:p>
          <a:p>
            <a:pPr algn="just">
              <a:lnSpc>
                <a:spcPct val="100000"/>
              </a:lnSpc>
            </a:pPr>
            <a:r>
              <a:rPr lang="pl-PL" sz="1300">
                <a:solidFill>
                  <a:srgbClr val="000000"/>
                </a:solidFill>
                <a:latin typeface="Arial"/>
                <a:ea typeface="Times New Roman"/>
              </a:rPr>
              <a:t>W tych naczyniach prąd krwi zostaje ardz zwolniony, co umożliwia wymianę gazów i produktów przemiany materii pomiędzy krwią i tkankami. </a:t>
            </a:r>
            <a:endParaRPr/>
          </a:p>
        </p:txBody>
      </p:sp>
      <p:sp>
        <p:nvSpPr>
          <p:cNvPr id="84" name="CustomShape 3"/>
          <p:cNvSpPr/>
          <p:nvPr/>
        </p:nvSpPr>
        <p:spPr>
          <a:xfrm>
            <a:off x="-214200" y="1357200"/>
            <a:ext cx="6856560" cy="455760"/>
          </a:xfrm>
          <a:prstGeom prst="rect">
            <a:avLst/>
          </a:prstGeom>
        </p:spPr>
      </p:sp>
      <p:pic>
        <p:nvPicPr>
          <p:cNvPr descr="" id="85" name="Picture 12"/>
          <p:cNvPicPr/>
          <p:nvPr/>
        </p:nvPicPr>
        <p:blipFill>
          <a:blip r:embed="rId1"/>
          <a:stretch>
            <a:fillRect/>
          </a:stretch>
        </p:blipFill>
        <p:spPr>
          <a:xfrm>
            <a:off x="642960" y="2857320"/>
            <a:ext cx="5589720" cy="4056120"/>
          </a:xfrm>
          <a:prstGeom prst="rect">
            <a:avLst/>
          </a:prstGeom>
        </p:spPr>
      </p:pic>
      <p:sp>
        <p:nvSpPr>
          <p:cNvPr id="86" name="CustomShape 4"/>
          <p:cNvSpPr/>
          <p:nvPr/>
        </p:nvSpPr>
        <p:spPr>
          <a:xfrm>
            <a:off x="0" y="1644840"/>
            <a:ext cx="6856560" cy="456120"/>
          </a:xfrm>
          <a:prstGeom prst="rect">
            <a:avLst/>
          </a:prstGeom>
        </p:spPr>
        <p:txBody>
          <a:bodyPr anchor="ctr" bIns="45000" lIns="90000" rIns="90000" tIns="45000"/>
          <a:p>
            <a:pPr algn="just">
              <a:lnSpc>
                <a:spcPct val="100000"/>
              </a:lnSpc>
            </a:pPr>
            <a:r>
              <a:rPr lang="pl-PL" sz="1200">
                <a:solidFill>
                  <a:srgbClr val="000000"/>
                </a:solidFill>
                <a:latin typeface="Arial"/>
                <a:ea typeface="Times New Roman"/>
              </a:rPr>
              <a:t>W tych naczyniach prąd krwi zostaje bardzo zwolniony, co umożliwia wymianę gazów i produktów przemiany materii pomiędzy krwią i tkankami. </a:t>
            </a:r>
            <a:endParaRPr/>
          </a:p>
        </p:txBody>
      </p:sp>
      <p:sp>
        <p:nvSpPr>
          <p:cNvPr id="87" name="CustomShape 5"/>
          <p:cNvSpPr/>
          <p:nvPr/>
        </p:nvSpPr>
        <p:spPr>
          <a:xfrm>
            <a:off x="667800" y="7360920"/>
            <a:ext cx="4765680" cy="638640"/>
          </a:xfrm>
          <a:prstGeom prst="rect">
            <a:avLst/>
          </a:prstGeom>
        </p:spPr>
        <p:txBody>
          <a:bodyPr anchor="ctr" bIns="45000" lIns="90000" rIns="90000" tIns="45000" wrap="none"/>
          <a:p>
            <a:pPr algn="just">
              <a:lnSpc>
                <a:spcPct val="100000"/>
              </a:lnSpc>
            </a:pPr>
            <a:r>
              <a:rPr lang="pl-PL" sz="1200">
                <a:solidFill>
                  <a:srgbClr val="000000"/>
                </a:solidFill>
                <a:latin typeface="Arial"/>
                <a:ea typeface="Times New Roman"/>
              </a:rPr>
              <a:t>W płucach dorosłego człowieka jest około 300 miliardów maleńkich </a:t>
            </a:r>
            <a:endParaRPr/>
          </a:p>
          <a:p>
            <a:pPr algn="just">
              <a:lnSpc>
                <a:spcPct val="100000"/>
              </a:lnSpc>
            </a:pPr>
            <a:r>
              <a:rPr lang="pl-PL" sz="1200">
                <a:solidFill>
                  <a:srgbClr val="000000"/>
                </a:solidFill>
                <a:latin typeface="Arial"/>
                <a:ea typeface="Times New Roman"/>
              </a:rPr>
              <a:t>naczyń krwionośnych, zwanych </a:t>
            </a:r>
            <a:r>
              <a:rPr b="1" lang="pl-PL" sz="1200" u="sng">
                <a:solidFill>
                  <a:srgbClr val="000000"/>
                </a:solidFill>
                <a:latin typeface="Arial"/>
                <a:ea typeface="Times New Roman"/>
              </a:rPr>
              <a:t>naczyniami włosowatymi</a:t>
            </a:r>
            <a:r>
              <a:rPr lang="pl-PL" sz="1200">
                <a:solidFill>
                  <a:srgbClr val="000000"/>
                </a:solidFill>
                <a:latin typeface="Arial"/>
                <a:ea typeface="Times New Roman"/>
              </a:rPr>
              <a:t>. </a:t>
            </a:r>
            <a:endParaRPr/>
          </a:p>
          <a:p>
            <a:pPr algn="just">
              <a:lnSpc>
                <a:spcPct val="100000"/>
              </a:lnSpc>
            </a:pPr>
            <a:r>
              <a:rPr lang="pl-PL" sz="1200">
                <a:solidFill>
                  <a:srgbClr val="000000"/>
                </a:solidFill>
                <a:latin typeface="Arial"/>
                <a:ea typeface="Times New Roman"/>
              </a:rPr>
              <a:t>Gdyby je ułożyć w jednym szeregu miałby on 2 tysiące kilometrów. </a:t>
            </a:r>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88" name="Picture 6"/>
          <p:cNvPicPr/>
          <p:nvPr/>
        </p:nvPicPr>
        <p:blipFill>
          <a:blip r:embed="rId1"/>
          <a:stretch>
            <a:fillRect/>
          </a:stretch>
        </p:blipFill>
        <p:spPr>
          <a:xfrm>
            <a:off x="357120" y="1000080"/>
            <a:ext cx="4070520" cy="4596480"/>
          </a:xfrm>
          <a:prstGeom prst="rect">
            <a:avLst/>
          </a:prstGeom>
        </p:spPr>
      </p:pic>
      <p:sp>
        <p:nvSpPr>
          <p:cNvPr id="89" name="CustomShape 1"/>
          <p:cNvSpPr/>
          <p:nvPr/>
        </p:nvSpPr>
        <p:spPr>
          <a:xfrm>
            <a:off x="4714920" y="1000080"/>
            <a:ext cx="1641600" cy="4104720"/>
          </a:xfrm>
          <a:prstGeom prst="rect">
            <a:avLst/>
          </a:prstGeom>
        </p:spPr>
        <p:txBody>
          <a:bodyPr bIns="45000" lIns="90000" rIns="90000" tIns="45000"/>
          <a:p>
            <a:pPr>
              <a:lnSpc>
                <a:spcPct val="100000"/>
              </a:lnSpc>
            </a:pPr>
            <a:r>
              <a:rPr lang="pl-PL" sz="1200">
                <a:solidFill>
                  <a:srgbClr val="000000"/>
                </a:solidFill>
                <a:latin typeface="Arial"/>
                <a:ea typeface="Times New Roman"/>
              </a:rPr>
              <a:t>Serce jest silnym mięśniem rozprowadzającym krew po całym organizmie. Po każdej stronie serca znajdują się dwie jamy. Jamy górne, czyli przedsionki, otrzymują krew z dużych żył. Skurcz przedsionków powoduje przepływ krwi do jam dolnych, czyli komór. Potem kurczą się komory i krew jest wtłaczana do dwóch tętnic. Krew z prawej komory płynie do płuc, a z lewej do reszty. </a:t>
            </a:r>
            <a:endParaRPr/>
          </a:p>
        </p:txBody>
      </p:sp>
      <p:sp>
        <p:nvSpPr>
          <p:cNvPr id="90" name="CustomShape 2"/>
          <p:cNvSpPr/>
          <p:nvPr/>
        </p:nvSpPr>
        <p:spPr>
          <a:xfrm>
            <a:off x="2928960" y="431280"/>
            <a:ext cx="1070280" cy="563040"/>
          </a:xfrm>
          <a:prstGeom prst="rect">
            <a:avLst/>
          </a:prstGeom>
        </p:spPr>
        <p:txBody>
          <a:bodyPr anchor="ctr" bIns="0" lIns="90000" rIns="90000" tIns="45000"/>
          <a:p>
            <a:pPr>
              <a:lnSpc>
                <a:spcPct val="100000"/>
              </a:lnSpc>
            </a:pPr>
            <a:r>
              <a:rPr b="1" lang="pl-PL" sz="1600">
                <a:solidFill>
                  <a:srgbClr val="000000"/>
                </a:solidFill>
                <a:latin typeface="Times New Roman"/>
              </a:rPr>
              <a:t>SERCE</a:t>
            </a:r>
            <a:endParaRPr/>
          </a:p>
          <a:p>
            <a:pPr>
              <a:lnSpc>
                <a:spcPct val="100000"/>
              </a:lnSpc>
            </a:pPr>
            <a:endParaRPr/>
          </a:p>
        </p:txBody>
      </p:sp>
      <p:sp>
        <p:nvSpPr>
          <p:cNvPr id="91" name="CustomShape 3"/>
          <p:cNvSpPr/>
          <p:nvPr/>
        </p:nvSpPr>
        <p:spPr>
          <a:xfrm>
            <a:off x="357120" y="5822280"/>
            <a:ext cx="6070680" cy="3302640"/>
          </a:xfrm>
          <a:prstGeom prst="rect">
            <a:avLst/>
          </a:prstGeom>
        </p:spPr>
        <p:txBody>
          <a:bodyPr anchor="ctr" bIns="45000" lIns="90000" rIns="90000" tIns="45000"/>
          <a:p>
            <a:pPr>
              <a:lnSpc>
                <a:spcPct val="100000"/>
              </a:lnSpc>
            </a:pPr>
            <a:r>
              <a:rPr b="1" i="1" lang="pl-PL" sz="1400" u="sng">
                <a:solidFill>
                  <a:srgbClr val="000000"/>
                </a:solidFill>
                <a:latin typeface="Arial"/>
                <a:ea typeface="Times New Roman"/>
              </a:rPr>
              <a:t>Jak można zmierzyć szybkość pracy serca?</a:t>
            </a:r>
            <a:endParaRPr/>
          </a:p>
          <a:p>
            <a:pPr>
              <a:lnSpc>
                <a:spcPct val="100000"/>
              </a:lnSpc>
            </a:pPr>
            <a:r>
              <a:rPr lang="pl-PL" sz="1100">
                <a:solidFill>
                  <a:srgbClr val="000000"/>
                </a:solidFill>
                <a:latin typeface="Arial"/>
                <a:ea typeface="Times New Roman"/>
              </a:rPr>
              <a:t>Najprostszym sposobem jest policzenie tętna. Jest to równomierne pulsowanie, </a:t>
            </a:r>
            <a:endParaRPr/>
          </a:p>
          <a:p>
            <a:pPr>
              <a:lnSpc>
                <a:spcPct val="100000"/>
              </a:lnSpc>
            </a:pPr>
            <a:r>
              <a:rPr lang="pl-PL" sz="1100">
                <a:solidFill>
                  <a:srgbClr val="000000"/>
                </a:solidFill>
                <a:latin typeface="Arial"/>
                <a:ea typeface="Times New Roman"/>
              </a:rPr>
              <a:t>wyczuwalne pod skórą w niektórych miejscach np. na wewnętrznej stronie nadgarstka. Szybkość pracy serca określa się liczbą uderzeń na minutę. Normalnie serce uderza od 60 do 90 razy na minutę. Podczas wysiłku, gdy uprawiamy sport albo pracujemy ciężko fizycznie, może bić nawet do 200 razy na minutę. </a:t>
            </a:r>
            <a:endParaRPr/>
          </a:p>
          <a:p>
            <a:pPr>
              <a:lnSpc>
                <a:spcPct val="100000"/>
              </a:lnSpc>
              <a:buFont typeface="StarSymbol"/>
              <a:buChar char="l"/>
            </a:pPr>
            <a:r>
              <a:rPr lang="pl-PL" sz="1100">
                <a:solidFill>
                  <a:srgbClr val="000000"/>
                </a:solidFill>
                <a:latin typeface="Arial"/>
                <a:ea typeface="Times New Roman"/>
              </a:rPr>
              <a:t>Podczas odpoczynku serce uderza od 60 do 80 razy i przepompowuje około 5 do 6 litrów krwi na minutę. </a:t>
            </a:r>
            <a:endParaRPr/>
          </a:p>
          <a:p>
            <a:pPr>
              <a:lnSpc>
                <a:spcPct val="100000"/>
              </a:lnSpc>
              <a:buFont typeface="StarSymbol"/>
              <a:buChar char="l"/>
            </a:pPr>
            <a:r>
              <a:rPr lang="pl-PL" sz="1100">
                <a:solidFill>
                  <a:srgbClr val="000000"/>
                </a:solidFill>
                <a:latin typeface="Arial"/>
                <a:ea typeface="Times New Roman"/>
              </a:rPr>
              <a:t>Umiarkowany wysiłek fizyczny zwiększa tętno do 100-120 uderzeń a przepływ krwi 7-8 litrów na minutę.</a:t>
            </a:r>
            <a:endParaRPr/>
          </a:p>
          <a:p>
            <a:pPr>
              <a:lnSpc>
                <a:spcPct val="100000"/>
              </a:lnSpc>
              <a:buFont typeface="StarSymbol"/>
              <a:buChar char="l"/>
            </a:pPr>
            <a:r>
              <a:rPr lang="pl-PL" sz="1100">
                <a:solidFill>
                  <a:srgbClr val="000000"/>
                </a:solidFill>
                <a:latin typeface="Arial"/>
                <a:ea typeface="Times New Roman"/>
              </a:rPr>
              <a:t>Wytężony wysiłek przyspiesza tętno nawet do 200 uderzeń na minutę, a ilość przepompowanej krwi do 30 litrów na minutę.</a:t>
            </a:r>
            <a:endParaRPr/>
          </a:p>
          <a:p>
            <a:pPr>
              <a:lnSpc>
                <a:spcPct val="100000"/>
              </a:lnSpc>
            </a:pPr>
            <a:r>
              <a:rPr b="1" lang="pl-PL" sz="1400">
                <a:solidFill>
                  <a:srgbClr val="000000"/>
                </a:solidFill>
                <a:latin typeface="Arial"/>
                <a:ea typeface="Times New Roman"/>
              </a:rPr>
              <a:t>Warto wiedzieć:</a:t>
            </a:r>
            <a:endParaRPr/>
          </a:p>
          <a:p>
            <a:pPr>
              <a:lnSpc>
                <a:spcPct val="100000"/>
              </a:lnSpc>
              <a:buFont typeface="StarSymbol"/>
              <a:buChar char="l"/>
            </a:pPr>
            <a:r>
              <a:rPr lang="pl-PL" sz="1100">
                <a:solidFill>
                  <a:srgbClr val="000000"/>
                </a:solidFill>
                <a:latin typeface="Arial"/>
                <a:ea typeface="Times New Roman"/>
              </a:rPr>
              <a:t>Twoje serce z grubsza przypomina kształtem serduszko będące symbolem miłości.</a:t>
            </a:r>
            <a:endParaRPr/>
          </a:p>
          <a:p>
            <a:pPr>
              <a:lnSpc>
                <a:spcPct val="100000"/>
              </a:lnSpc>
              <a:buFont typeface="StarSymbol"/>
              <a:buChar char="l"/>
            </a:pPr>
            <a:r>
              <a:rPr lang="pl-PL" sz="1100">
                <a:solidFill>
                  <a:srgbClr val="000000"/>
                </a:solidFill>
                <a:latin typeface="Arial"/>
                <a:ea typeface="Times New Roman"/>
              </a:rPr>
              <a:t>Lewa strona serca jest większa od prawej.</a:t>
            </a:r>
            <a:endParaRPr/>
          </a:p>
          <a:p>
            <a:pPr>
              <a:lnSpc>
                <a:spcPct val="100000"/>
              </a:lnSpc>
              <a:buFont typeface="StarSymbol"/>
              <a:buChar char="l"/>
            </a:pPr>
            <a:r>
              <a:rPr lang="pl-PL" sz="1100">
                <a:solidFill>
                  <a:srgbClr val="000000"/>
                </a:solidFill>
                <a:latin typeface="Arial"/>
                <a:ea typeface="Times New Roman"/>
              </a:rPr>
              <a:t>Ton serca to dźwięk wydawany podczas otwierania się i zamykania zastawek serca. Lekarz, wysłuchuje tonów, przystawiając słuchawkę do klatki piersiowej. </a:t>
            </a:r>
            <a:endParaRPr/>
          </a:p>
          <a:p>
            <a:pPr>
              <a:lnSpc>
                <a:spcPct val="100000"/>
              </a:lnSpc>
            </a:pPr>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2" name="CustomShape 1"/>
          <p:cNvSpPr/>
          <p:nvPr/>
        </p:nvSpPr>
        <p:spPr>
          <a:xfrm>
            <a:off x="2934000" y="285840"/>
            <a:ext cx="960120" cy="363600"/>
          </a:xfrm>
          <a:prstGeom prst="rect">
            <a:avLst/>
          </a:prstGeom>
        </p:spPr>
        <p:txBody>
          <a:bodyPr bIns="45000" lIns="90000" rIns="90000" tIns="45000" wrap="none"/>
          <a:p>
            <a:pPr>
              <a:lnSpc>
                <a:spcPct val="100000"/>
              </a:lnSpc>
            </a:pPr>
            <a:r>
              <a:rPr b="1" lang="pl-PL">
                <a:solidFill>
                  <a:srgbClr val="000000"/>
                </a:solidFill>
                <a:latin typeface="Calibri"/>
              </a:rPr>
              <a:t>TĘTNICE</a:t>
            </a:r>
            <a:endParaRPr/>
          </a:p>
        </p:txBody>
      </p:sp>
      <p:pic>
        <p:nvPicPr>
          <p:cNvPr descr="" id="93" name="Picture 1"/>
          <p:cNvPicPr/>
          <p:nvPr/>
        </p:nvPicPr>
        <p:blipFill>
          <a:blip r:embed="rId1"/>
          <a:stretch>
            <a:fillRect/>
          </a:stretch>
        </p:blipFill>
        <p:spPr>
          <a:xfrm>
            <a:off x="3286080" y="1071360"/>
            <a:ext cx="3383280" cy="6489720"/>
          </a:xfrm>
          <a:prstGeom prst="rect">
            <a:avLst/>
          </a:prstGeom>
        </p:spPr>
      </p:pic>
      <p:sp>
        <p:nvSpPr>
          <p:cNvPr id="94" name="CustomShape 2"/>
          <p:cNvSpPr/>
          <p:nvPr/>
        </p:nvSpPr>
        <p:spPr>
          <a:xfrm>
            <a:off x="428760" y="1091160"/>
            <a:ext cx="2498760" cy="6462360"/>
          </a:xfrm>
          <a:prstGeom prst="rect">
            <a:avLst/>
          </a:prstGeom>
        </p:spPr>
        <p:txBody>
          <a:bodyPr anchor="ctr" bIns="45000" lIns="90000" rIns="90000" tIns="45000"/>
          <a:p>
            <a:pPr>
              <a:lnSpc>
                <a:spcPct val="100000"/>
              </a:lnSpc>
            </a:pPr>
            <a:r>
              <a:rPr lang="pl-PL" sz="2000">
                <a:solidFill>
                  <a:srgbClr val="000000"/>
                </a:solidFill>
                <a:latin typeface="Arial"/>
                <a:ea typeface="Times New Roman"/>
              </a:rPr>
              <a:t>Tętnice odprowadzają krew z serca do reszty ciała. Krew ta jest bogata w tlen.</a:t>
            </a:r>
            <a:endParaRPr/>
          </a:p>
          <a:p>
            <a:pPr>
              <a:lnSpc>
                <a:spcPct val="100000"/>
              </a:lnSpc>
            </a:pPr>
            <a:r>
              <a:rPr lang="pl-PL" sz="2000">
                <a:solidFill>
                  <a:srgbClr val="000000"/>
                </a:solidFill>
                <a:latin typeface="Arial"/>
                <a:ea typeface="Times New Roman"/>
              </a:rPr>
              <a:t>Tętnica musi wytrzymać ciśnienie krwi wypływającej z serca, dlatego jej ściany są grubsze i bardziej elastyczne. </a:t>
            </a:r>
            <a:endParaRPr/>
          </a:p>
          <a:p>
            <a:pPr>
              <a:lnSpc>
                <a:spcPct val="100000"/>
              </a:lnSpc>
            </a:pPr>
            <a:r>
              <a:rPr lang="pl-PL" sz="2000">
                <a:solidFill>
                  <a:srgbClr val="000000"/>
                </a:solidFill>
                <a:latin typeface="Arial"/>
                <a:ea typeface="Times New Roman"/>
              </a:rPr>
              <a:t>Tętnice, początkowo grube, dzielą się na coraz drobniejsze gałązki, które wreszcie rozpadają się na bardzo cienki naczynia włosowate (kapilary).</a:t>
            </a:r>
            <a:endParaRPr/>
          </a:p>
          <a:p>
            <a:pPr>
              <a:lnSpc>
                <a:spcPct val="100000"/>
              </a:lnSpc>
            </a:pPr>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